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262" r:id="rId4"/>
    <p:sldId id="264" r:id="rId5"/>
    <p:sldId id="274" r:id="rId6"/>
    <p:sldId id="280" r:id="rId7"/>
    <p:sldId id="276" r:id="rId8"/>
    <p:sldId id="297" r:id="rId9"/>
    <p:sldId id="282" r:id="rId10"/>
    <p:sldId id="291" r:id="rId11"/>
    <p:sldId id="277" r:id="rId12"/>
    <p:sldId id="278" r:id="rId13"/>
    <p:sldId id="279" r:id="rId14"/>
    <p:sldId id="296" r:id="rId15"/>
    <p:sldId id="283" r:id="rId16"/>
    <p:sldId id="284" r:id="rId17"/>
    <p:sldId id="298" r:id="rId18"/>
    <p:sldId id="295" r:id="rId19"/>
    <p:sldId id="288" r:id="rId20"/>
  </p:sldIdLst>
  <p:sldSz cx="12192000" cy="6858000"/>
  <p:notesSz cx="67611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20AECB"/>
    <a:srgbClr val="FFCF38"/>
    <a:srgbClr val="232323"/>
    <a:srgbClr val="0F7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CC41A-C02E-4377-BDE4-AE407520CDBF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</dgm:pt>
    <dgm:pt modelId="{F6263469-0E0A-44B0-BA85-B89D17C76DEE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en-US" sz="2000" b="1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rPr>
            <a:t>1.</a:t>
          </a:r>
          <a:r>
            <a:rPr lang="ru-RU" sz="2000" b="1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rPr>
            <a:t> А</a:t>
          </a:r>
          <a:r>
            <a:rPr lang="en-US" sz="2000" b="1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нализ</a:t>
          </a:r>
          <a:r>
            <a:rPr lang="en-US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2000" b="1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необходимых</a:t>
          </a:r>
          <a:r>
            <a:rPr lang="en-US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2000" b="1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ресурсов</a:t>
          </a:r>
          <a:r>
            <a:rPr lang="en-US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и </a:t>
          </a:r>
          <a:r>
            <a:rPr lang="en-US" sz="2000" b="1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требований</a:t>
          </a:r>
          <a:endParaRPr lang="ru-RU" sz="2000" b="1" dirty="0"/>
        </a:p>
      </dgm:t>
    </dgm:pt>
    <dgm:pt modelId="{D5CDB3BE-2BDA-4E5B-B0CA-249E045A803D}" type="parTrans" cxnId="{FC8B16FD-2871-4FA5-B757-6D0A3867CD06}">
      <dgm:prSet/>
      <dgm:spPr/>
      <dgm:t>
        <a:bodyPr/>
        <a:lstStyle/>
        <a:p>
          <a:endParaRPr lang="ru-RU"/>
        </a:p>
      </dgm:t>
    </dgm:pt>
    <dgm:pt modelId="{7FFBAC77-2439-4979-83F6-F99D26A0B79D}" type="sibTrans" cxnId="{FC8B16FD-2871-4FA5-B757-6D0A3867CD06}">
      <dgm:prSet/>
      <dgm:spPr/>
      <dgm:t>
        <a:bodyPr/>
        <a:lstStyle/>
        <a:p>
          <a:endParaRPr lang="ru-RU"/>
        </a:p>
      </dgm:t>
    </dgm:pt>
    <dgm:pt modelId="{A4019F95-47E8-4F7B-8CEE-1BB8100AF172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en-US" sz="2000" b="1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rPr>
            <a:t>2.</a:t>
          </a:r>
          <a:r>
            <a:rPr lang="ru-RU" sz="2000" b="1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2000" b="1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Создание</a:t>
          </a:r>
          <a:r>
            <a:rPr lang="en-US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и </a:t>
          </a:r>
          <a:r>
            <a:rPr lang="en-US" sz="2000" b="1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развитие</a:t>
          </a:r>
          <a:r>
            <a:rPr lang="en-US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2000" b="1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Центра</a:t>
          </a:r>
          <a:r>
            <a:rPr lang="ru-RU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и е-</a:t>
          </a:r>
          <a:r>
            <a:rPr lang="en-US" sz="2000" b="1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платформы</a:t>
          </a:r>
          <a:endParaRPr lang="ru-RU" sz="2000" b="1" dirty="0"/>
        </a:p>
      </dgm:t>
    </dgm:pt>
    <dgm:pt modelId="{C4D23D2B-90C2-4ADC-9733-44D2A364E8A7}" type="parTrans" cxnId="{CEA0D3B1-2A16-4976-849A-5288A6953B98}">
      <dgm:prSet/>
      <dgm:spPr/>
      <dgm:t>
        <a:bodyPr/>
        <a:lstStyle/>
        <a:p>
          <a:endParaRPr lang="ru-RU"/>
        </a:p>
      </dgm:t>
    </dgm:pt>
    <dgm:pt modelId="{0A142877-30FA-430B-8C44-64CCC8835F34}" type="sibTrans" cxnId="{CEA0D3B1-2A16-4976-849A-5288A6953B98}">
      <dgm:prSet/>
      <dgm:spPr/>
      <dgm:t>
        <a:bodyPr/>
        <a:lstStyle/>
        <a:p>
          <a:endParaRPr lang="ru-RU"/>
        </a:p>
      </dgm:t>
    </dgm:pt>
    <dgm:pt modelId="{4E5B8790-0428-4953-B005-D5C1FFBF2373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en-US" sz="2000" b="1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rPr>
            <a:t>3.</a:t>
          </a:r>
          <a:r>
            <a:rPr lang="ru-RU" sz="2000" b="1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2000" b="1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Запуск</a:t>
          </a:r>
          <a:r>
            <a:rPr lang="en-US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и </a:t>
          </a:r>
          <a:r>
            <a:rPr lang="en-US" sz="2000" b="1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устойчивое</a:t>
          </a:r>
          <a:r>
            <a:rPr lang="ru-RU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2000" b="1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развитие</a:t>
          </a:r>
          <a:r>
            <a:rPr lang="ru-RU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2000" b="1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Центра</a:t>
          </a:r>
          <a:endParaRPr lang="ru-RU" sz="2000" b="1" dirty="0"/>
        </a:p>
      </dgm:t>
    </dgm:pt>
    <dgm:pt modelId="{4B1586E2-0029-4729-A050-860F629CF3C2}" type="parTrans" cxnId="{4BF6FA1E-CADA-4AAD-A9AC-981AD0C41665}">
      <dgm:prSet/>
      <dgm:spPr/>
      <dgm:t>
        <a:bodyPr/>
        <a:lstStyle/>
        <a:p>
          <a:endParaRPr lang="ru-RU"/>
        </a:p>
      </dgm:t>
    </dgm:pt>
    <dgm:pt modelId="{C1651585-1556-4767-B0E5-08400D43A197}" type="sibTrans" cxnId="{4BF6FA1E-CADA-4AAD-A9AC-981AD0C41665}">
      <dgm:prSet/>
      <dgm:spPr/>
      <dgm:t>
        <a:bodyPr/>
        <a:lstStyle/>
        <a:p>
          <a:endParaRPr lang="ru-RU"/>
        </a:p>
      </dgm:t>
    </dgm:pt>
    <dgm:pt modelId="{B4D16940-975D-44B0-BAD9-7478CB08ED86}">
      <dgm:prSet phldrT="[Текст]" custT="1"/>
      <dgm:spPr/>
      <dgm:t>
        <a:bodyPr/>
        <a:lstStyle/>
        <a:p>
          <a:r>
            <a:rPr lang="ru-RU" sz="1400" i="1" dirty="0" smtClean="0">
              <a:solidFill>
                <a:srgbClr val="FF0000"/>
              </a:solidFill>
              <a:latin typeface="Calibri" panose="020F0502020204030204" pitchFamily="34" charset="0"/>
            </a:rPr>
            <a:t>Л</a:t>
          </a:r>
          <a:r>
            <a:rPr lang="en-US" sz="1400" i="1" dirty="0" err="1" smtClean="0">
              <a:solidFill>
                <a:srgbClr val="FF0000"/>
              </a:solidFill>
              <a:latin typeface="Calibri" panose="020F0502020204030204" pitchFamily="34" charset="0"/>
            </a:rPr>
            <a:t>итературный</a:t>
          </a:r>
          <a:r>
            <a:rPr lang="en-US" sz="1400" i="1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solidFill>
                <a:srgbClr val="FF0000"/>
              </a:solidFill>
              <a:latin typeface="Calibri" panose="020F0502020204030204" pitchFamily="34" charset="0"/>
            </a:rPr>
            <a:t>обзор</a:t>
          </a:r>
          <a:r>
            <a:rPr lang="ru-RU" sz="1400" i="1" dirty="0" smtClean="0">
              <a:solidFill>
                <a:srgbClr val="FF0000"/>
              </a:solidFill>
              <a:latin typeface="Calibri" panose="020F0502020204030204" pitchFamily="34" charset="0"/>
            </a:rPr>
            <a:t>, </a:t>
          </a:r>
          <a:r>
            <a:rPr lang="en-US" sz="1400" i="1" dirty="0" err="1" smtClean="0">
              <a:solidFill>
                <a:srgbClr val="FF0000"/>
              </a:solidFill>
              <a:latin typeface="Calibri" panose="020F0502020204030204" pitchFamily="34" charset="0"/>
            </a:rPr>
            <a:t>обмен</a:t>
          </a:r>
          <a:r>
            <a:rPr lang="en-US" sz="1400" i="1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solidFill>
                <a:srgbClr val="FF0000"/>
              </a:solidFill>
              <a:latin typeface="Calibri" panose="020F0502020204030204" pitchFamily="34" charset="0"/>
            </a:rPr>
            <a:t>опытом</a:t>
          </a:r>
          <a:r>
            <a:rPr lang="ru-RU" sz="1400" i="1" dirty="0" smtClean="0">
              <a:solidFill>
                <a:srgbClr val="FF0000"/>
              </a:solidFill>
              <a:latin typeface="Calibri" panose="020F0502020204030204" pitchFamily="34" charset="0"/>
            </a:rPr>
            <a:t>, </a:t>
          </a:r>
          <a:r>
            <a:rPr lang="en-US" sz="1400" i="1" dirty="0" err="1" smtClean="0">
              <a:solidFill>
                <a:srgbClr val="FF0000"/>
              </a:solidFill>
              <a:latin typeface="Calibri" panose="020F0502020204030204" pitchFamily="34" charset="0"/>
            </a:rPr>
            <a:t>тренинг</a:t>
          </a:r>
          <a:r>
            <a:rPr lang="ru-RU" sz="1400" i="1" dirty="0" smtClean="0">
              <a:solidFill>
                <a:srgbClr val="FF0000"/>
              </a:solidFill>
              <a:latin typeface="Calibri" panose="020F0502020204030204" pitchFamily="34" charset="0"/>
            </a:rPr>
            <a:t>и, </a:t>
          </a:r>
          <a:r>
            <a:rPr lang="en-US" sz="1400" i="1" dirty="0" err="1" smtClean="0">
              <a:latin typeface="Calibri" panose="020F0502020204030204" pitchFamily="34" charset="0"/>
            </a:rPr>
            <a:t>Делфи-исследование</a:t>
          </a:r>
          <a:endParaRPr lang="ru-RU" sz="1400" b="0" dirty="0"/>
        </a:p>
      </dgm:t>
    </dgm:pt>
    <dgm:pt modelId="{7B435395-44C4-4E2D-9C72-3F2A2ECDBF00}" type="parTrans" cxnId="{0EDDAE8A-0FA4-4CF1-AB56-80C3E3A7D087}">
      <dgm:prSet/>
      <dgm:spPr/>
      <dgm:t>
        <a:bodyPr/>
        <a:lstStyle/>
        <a:p>
          <a:endParaRPr lang="ru-RU"/>
        </a:p>
      </dgm:t>
    </dgm:pt>
    <dgm:pt modelId="{E2D49461-B965-4D8C-927C-E4030E3ACC5C}" type="sibTrans" cxnId="{0EDDAE8A-0FA4-4CF1-AB56-80C3E3A7D087}">
      <dgm:prSet/>
      <dgm:spPr/>
      <dgm:t>
        <a:bodyPr/>
        <a:lstStyle/>
        <a:p>
          <a:endParaRPr lang="ru-RU"/>
        </a:p>
      </dgm:t>
    </dgm:pt>
    <dgm:pt modelId="{D88E945D-A724-4CCB-96CC-DDF67472D689}">
      <dgm:prSet phldrT="[Текст]" custT="1"/>
      <dgm:spPr/>
      <dgm:t>
        <a:bodyPr/>
        <a:lstStyle/>
        <a:p>
          <a:r>
            <a:rPr lang="ru-RU" sz="1400" i="1" dirty="0" smtClean="0">
              <a:solidFill>
                <a:srgbClr val="FF0000"/>
              </a:solidFill>
              <a:latin typeface="Calibri" panose="020F0502020204030204" pitchFamily="34" charset="0"/>
            </a:rPr>
            <a:t>В</a:t>
          </a:r>
          <a:r>
            <a:rPr lang="en-US" sz="1400" i="1" dirty="0" err="1" smtClean="0">
              <a:solidFill>
                <a:srgbClr val="FF0000"/>
              </a:solidFill>
              <a:latin typeface="Calibri" panose="020F0502020204030204" pitchFamily="34" charset="0"/>
            </a:rPr>
            <a:t>ыбор</a:t>
          </a:r>
          <a:r>
            <a:rPr lang="en-US" sz="1400" i="1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solidFill>
                <a:srgbClr val="FF0000"/>
              </a:solidFill>
              <a:latin typeface="Calibri" panose="020F0502020204030204" pitchFamily="34" charset="0"/>
            </a:rPr>
            <a:t>платформы</a:t>
          </a:r>
          <a:r>
            <a:rPr lang="en-US" sz="1400" i="1" dirty="0" smtClean="0">
              <a:solidFill>
                <a:srgbClr val="FF0000"/>
              </a:solidFill>
              <a:latin typeface="Calibri" panose="020F0502020204030204" pitchFamily="34" charset="0"/>
            </a:rPr>
            <a:t> и </a:t>
          </a:r>
          <a:r>
            <a:rPr lang="en-US" sz="1400" i="1" dirty="0" err="1" smtClean="0">
              <a:solidFill>
                <a:srgbClr val="FF0000"/>
              </a:solidFill>
              <a:latin typeface="Calibri" panose="020F0502020204030204" pitchFamily="34" charset="0"/>
            </a:rPr>
            <a:t>дизайн</a:t>
          </a:r>
          <a:r>
            <a:rPr lang="en-US" sz="1400" i="1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solidFill>
                <a:srgbClr val="FF0000"/>
              </a:solidFill>
              <a:latin typeface="Calibri" panose="020F0502020204030204" pitchFamily="34" charset="0"/>
            </a:rPr>
            <a:t>интерфейса</a:t>
          </a:r>
          <a:r>
            <a:rPr lang="ru-RU" sz="1400" i="1" dirty="0" smtClean="0">
              <a:solidFill>
                <a:srgbClr val="FF0000"/>
              </a:solidFill>
              <a:latin typeface="Calibri" panose="020F0502020204030204" pitchFamily="34" charset="0"/>
            </a:rPr>
            <a:t>, </a:t>
          </a:r>
          <a:r>
            <a:rPr lang="en-US" sz="1400" i="1" dirty="0" err="1" smtClean="0">
              <a:latin typeface="Calibri" panose="020F0502020204030204" pitchFamily="34" charset="0"/>
            </a:rPr>
            <a:t>создание</a:t>
          </a:r>
          <a:r>
            <a:rPr lang="en-US" sz="1400" i="1" dirty="0" smtClean="0"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latin typeface="Calibri" panose="020F0502020204030204" pitchFamily="34" charset="0"/>
            </a:rPr>
            <a:t>рабочей</a:t>
          </a:r>
          <a:r>
            <a:rPr lang="en-US" sz="1400" i="1" dirty="0" smtClean="0"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latin typeface="Calibri" panose="020F0502020204030204" pitchFamily="34" charset="0"/>
            </a:rPr>
            <a:t>группы</a:t>
          </a:r>
          <a:r>
            <a:rPr lang="ru-RU" sz="1400" i="1" dirty="0" smtClean="0">
              <a:latin typeface="Calibri" panose="020F0502020204030204" pitchFamily="34" charset="0"/>
            </a:rPr>
            <a:t>, </a:t>
          </a:r>
          <a:r>
            <a:rPr lang="en-US" sz="1400" i="1" dirty="0" err="1" smtClean="0">
              <a:latin typeface="Calibri" panose="020F0502020204030204" pitchFamily="34" charset="0"/>
            </a:rPr>
            <a:t>мастер-класс</a:t>
          </a:r>
          <a:r>
            <a:rPr lang="ru-RU" sz="1400" i="1" dirty="0" smtClean="0">
              <a:latin typeface="Calibri" panose="020F0502020204030204" pitchFamily="34" charset="0"/>
            </a:rPr>
            <a:t>ы, </a:t>
          </a:r>
          <a:r>
            <a:rPr lang="en-US" sz="1400" i="1" dirty="0" err="1" smtClean="0">
              <a:latin typeface="Calibri" panose="020F0502020204030204" pitchFamily="34" charset="0"/>
            </a:rPr>
            <a:t>выбор</a:t>
          </a:r>
          <a:r>
            <a:rPr lang="en-US" sz="1400" i="1" dirty="0" smtClean="0">
              <a:latin typeface="Calibri" panose="020F0502020204030204" pitchFamily="34" charset="0"/>
            </a:rPr>
            <a:t> и </a:t>
          </a:r>
          <a:r>
            <a:rPr lang="en-US" sz="1400" i="1" dirty="0" err="1" smtClean="0">
              <a:latin typeface="Calibri" panose="020F0502020204030204" pitchFamily="34" charset="0"/>
            </a:rPr>
            <a:t>разработка</a:t>
          </a:r>
          <a:r>
            <a:rPr lang="en-US" sz="1400" i="1" dirty="0" smtClean="0"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latin typeface="Calibri" panose="020F0502020204030204" pitchFamily="34" charset="0"/>
            </a:rPr>
            <a:t>оптимальной</a:t>
          </a:r>
          <a:r>
            <a:rPr lang="en-US" sz="1400" i="1" dirty="0" smtClean="0"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latin typeface="Calibri" panose="020F0502020204030204" pitchFamily="34" charset="0"/>
            </a:rPr>
            <a:t>инфраструктуры</a:t>
          </a:r>
          <a:r>
            <a:rPr lang="en-US" sz="1400" i="1" dirty="0" smtClean="0"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latin typeface="Calibri" panose="020F0502020204030204" pitchFamily="34" charset="0"/>
            </a:rPr>
            <a:t>Центра</a:t>
          </a:r>
          <a:endParaRPr lang="ru-RU" sz="1400" dirty="0"/>
        </a:p>
      </dgm:t>
    </dgm:pt>
    <dgm:pt modelId="{95CF706E-28E1-47B1-AE71-4445C8BDA0FA}" type="parTrans" cxnId="{89D9C2C9-A74D-48E2-A1F8-A92046D1EE10}">
      <dgm:prSet/>
      <dgm:spPr/>
      <dgm:t>
        <a:bodyPr/>
        <a:lstStyle/>
        <a:p>
          <a:endParaRPr lang="ru-RU"/>
        </a:p>
      </dgm:t>
    </dgm:pt>
    <dgm:pt modelId="{B34536E6-1973-4220-B0D0-A5D3D4DCD446}" type="sibTrans" cxnId="{89D9C2C9-A74D-48E2-A1F8-A92046D1EE10}">
      <dgm:prSet/>
      <dgm:spPr/>
      <dgm:t>
        <a:bodyPr/>
        <a:lstStyle/>
        <a:p>
          <a:endParaRPr lang="ru-RU"/>
        </a:p>
      </dgm:t>
    </dgm:pt>
    <dgm:pt modelId="{B577947E-1A3C-46B8-9149-40F231D8DB1F}">
      <dgm:prSet phldrT="[Текст]" custT="1"/>
      <dgm:spPr/>
      <dgm:t>
        <a:bodyPr/>
        <a:lstStyle/>
        <a:p>
          <a:r>
            <a:rPr lang="ru-RU" sz="1400" i="1" dirty="0" smtClean="0">
              <a:latin typeface="Calibri" panose="020F0502020204030204" pitchFamily="34" charset="0"/>
            </a:rPr>
            <a:t>П</a:t>
          </a:r>
          <a:r>
            <a:rPr lang="en-US" sz="1400" i="1" dirty="0" err="1" smtClean="0">
              <a:latin typeface="Calibri" panose="020F0502020204030204" pitchFamily="34" charset="0"/>
            </a:rPr>
            <a:t>илотный</a:t>
          </a:r>
          <a:r>
            <a:rPr lang="en-US" sz="1400" i="1" dirty="0" smtClean="0"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latin typeface="Calibri" panose="020F0502020204030204" pitchFamily="34" charset="0"/>
            </a:rPr>
            <a:t>проект</a:t>
          </a:r>
          <a:r>
            <a:rPr lang="ru-RU" sz="1400" i="1" dirty="0" smtClean="0">
              <a:latin typeface="Calibri" panose="020F0502020204030204" pitchFamily="34" charset="0"/>
            </a:rPr>
            <a:t>, </a:t>
          </a:r>
          <a:r>
            <a:rPr lang="en-US" sz="1400" i="1" dirty="0" err="1" smtClean="0">
              <a:latin typeface="Calibri" panose="020F0502020204030204" pitchFamily="34" charset="0"/>
            </a:rPr>
            <a:t>исследование</a:t>
          </a:r>
          <a:r>
            <a:rPr lang="en-US" sz="1400" i="1" dirty="0" smtClean="0"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latin typeface="Calibri" panose="020F0502020204030204" pitchFamily="34" charset="0"/>
            </a:rPr>
            <a:t>эффективности</a:t>
          </a:r>
          <a:r>
            <a:rPr lang="en-US" sz="1400" i="1" dirty="0" smtClean="0">
              <a:latin typeface="Calibri" panose="020F0502020204030204" pitchFamily="34" charset="0"/>
            </a:rPr>
            <a:t>/</a:t>
          </a:r>
          <a:r>
            <a:rPr lang="ru-RU" sz="1400" i="1" dirty="0" smtClean="0"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latin typeface="Calibri" panose="020F0502020204030204" pitchFamily="34" charset="0"/>
            </a:rPr>
            <a:t>удобности</a:t>
          </a:r>
          <a:r>
            <a:rPr lang="en-US" sz="1400" i="1" dirty="0" smtClean="0"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latin typeface="Calibri" panose="020F0502020204030204" pitchFamily="34" charset="0"/>
            </a:rPr>
            <a:t>для</a:t>
          </a:r>
          <a:r>
            <a:rPr lang="en-US" sz="1400" i="1" dirty="0" smtClean="0"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latin typeface="Calibri" panose="020F0502020204030204" pitchFamily="34" charset="0"/>
            </a:rPr>
            <a:t>пользователей</a:t>
          </a:r>
          <a:r>
            <a:rPr lang="ru-RU" sz="1400" i="1" dirty="0" smtClean="0">
              <a:latin typeface="Calibri" panose="020F0502020204030204" pitchFamily="34" charset="0"/>
            </a:rPr>
            <a:t>, </a:t>
          </a:r>
          <a:r>
            <a:rPr lang="en-US" sz="1400" i="1" dirty="0" err="1" smtClean="0">
              <a:latin typeface="Calibri" panose="020F0502020204030204" pitchFamily="34" charset="0"/>
            </a:rPr>
            <a:t>план</a:t>
          </a:r>
          <a:r>
            <a:rPr lang="en-US" sz="1400" i="1" dirty="0" smtClean="0"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latin typeface="Calibri" panose="020F0502020204030204" pitchFamily="34" charset="0"/>
            </a:rPr>
            <a:t>устойчивого</a:t>
          </a:r>
          <a:r>
            <a:rPr lang="en-US" sz="1400" i="1" dirty="0" smtClean="0"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latin typeface="Calibri" panose="020F0502020204030204" pitchFamily="34" charset="0"/>
            </a:rPr>
            <a:t>развития</a:t>
          </a:r>
          <a:r>
            <a:rPr lang="en-US" sz="1400" i="1" dirty="0" smtClean="0">
              <a:latin typeface="Calibri" panose="020F0502020204030204" pitchFamily="34" charset="0"/>
            </a:rPr>
            <a:t> </a:t>
          </a:r>
          <a:r>
            <a:rPr lang="en-US" sz="1400" i="1" dirty="0" err="1" smtClean="0">
              <a:latin typeface="Calibri" panose="020F0502020204030204" pitchFamily="34" charset="0"/>
            </a:rPr>
            <a:t>Центра</a:t>
          </a:r>
          <a:endParaRPr lang="ru-RU" sz="1400" dirty="0"/>
        </a:p>
      </dgm:t>
    </dgm:pt>
    <dgm:pt modelId="{61E138EE-F1B1-4DD0-9653-6E0E1F1DCFEA}" type="parTrans" cxnId="{65667C9A-FEA1-43EF-9FA1-87A069B08775}">
      <dgm:prSet/>
      <dgm:spPr/>
      <dgm:t>
        <a:bodyPr/>
        <a:lstStyle/>
        <a:p>
          <a:endParaRPr lang="ru-RU"/>
        </a:p>
      </dgm:t>
    </dgm:pt>
    <dgm:pt modelId="{7BB13A06-DC5A-486B-804C-F3546C7E975A}" type="sibTrans" cxnId="{65667C9A-FEA1-43EF-9FA1-87A069B08775}">
      <dgm:prSet/>
      <dgm:spPr/>
      <dgm:t>
        <a:bodyPr/>
        <a:lstStyle/>
        <a:p>
          <a:endParaRPr lang="ru-RU"/>
        </a:p>
      </dgm:t>
    </dgm:pt>
    <dgm:pt modelId="{F175E9BB-5409-4C82-ADE3-60B523CC4BD5}" type="pres">
      <dgm:prSet presAssocID="{B8BCC41A-C02E-4377-BDE4-AE407520CDBF}" presName="Name0" presStyleCnt="0">
        <dgm:presLayoutVars>
          <dgm:dir/>
          <dgm:animLvl val="lvl"/>
          <dgm:resizeHandles val="exact"/>
        </dgm:presLayoutVars>
      </dgm:prSet>
      <dgm:spPr/>
    </dgm:pt>
    <dgm:pt modelId="{1F3E3781-5547-4080-9C28-A8FD2123D38A}" type="pres">
      <dgm:prSet presAssocID="{F6263469-0E0A-44B0-BA85-B89D17C76DEE}" presName="vertFlow" presStyleCnt="0"/>
      <dgm:spPr/>
    </dgm:pt>
    <dgm:pt modelId="{7EA0763A-39AA-4233-84F1-6D0C901C77A7}" type="pres">
      <dgm:prSet presAssocID="{F6263469-0E0A-44B0-BA85-B89D17C76DEE}" presName="header" presStyleLbl="node1" presStyleIdx="0" presStyleCnt="3" custScaleX="1002274" custScaleY="1242988" custLinFactNeighborX="36"/>
      <dgm:spPr/>
      <dgm:t>
        <a:bodyPr/>
        <a:lstStyle/>
        <a:p>
          <a:endParaRPr lang="ru-RU"/>
        </a:p>
      </dgm:t>
    </dgm:pt>
    <dgm:pt modelId="{6508C88C-A97E-4933-9E10-7DCB7E215A40}" type="pres">
      <dgm:prSet presAssocID="{7B435395-44C4-4E2D-9C72-3F2A2ECDBF00}" presName="parTrans" presStyleLbl="sibTrans2D1" presStyleIdx="0" presStyleCnt="3"/>
      <dgm:spPr/>
      <dgm:t>
        <a:bodyPr/>
        <a:lstStyle/>
        <a:p>
          <a:endParaRPr lang="ru-RU"/>
        </a:p>
      </dgm:t>
    </dgm:pt>
    <dgm:pt modelId="{25F188E9-740F-4776-87EB-EF6C48AFF07C}" type="pres">
      <dgm:prSet presAssocID="{B4D16940-975D-44B0-BAD9-7478CB08ED86}" presName="child" presStyleLbl="alignAccFollowNode1" presStyleIdx="0" presStyleCnt="3" custScaleX="1002274" custScaleY="1242988" custLinFactY="200000" custLinFactNeighborY="258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3EF2B-CA49-407D-A569-4677443D26ED}" type="pres">
      <dgm:prSet presAssocID="{F6263469-0E0A-44B0-BA85-B89D17C76DEE}" presName="hSp" presStyleCnt="0"/>
      <dgm:spPr/>
    </dgm:pt>
    <dgm:pt modelId="{838A17A6-DE98-466A-8290-E76FD361ACB2}" type="pres">
      <dgm:prSet presAssocID="{A4019F95-47E8-4F7B-8CEE-1BB8100AF172}" presName="vertFlow" presStyleCnt="0"/>
      <dgm:spPr/>
    </dgm:pt>
    <dgm:pt modelId="{C980BBD2-4EC9-4108-82E6-C7711BDB4FE8}" type="pres">
      <dgm:prSet presAssocID="{A4019F95-47E8-4F7B-8CEE-1BB8100AF172}" presName="header" presStyleLbl="node1" presStyleIdx="1" presStyleCnt="3" custScaleX="1002274" custScaleY="1242988" custLinFactNeighborX="36"/>
      <dgm:spPr/>
      <dgm:t>
        <a:bodyPr/>
        <a:lstStyle/>
        <a:p>
          <a:endParaRPr lang="ru-RU"/>
        </a:p>
      </dgm:t>
    </dgm:pt>
    <dgm:pt modelId="{1AC1C8A0-5F42-49FD-A983-68D016A6168A}" type="pres">
      <dgm:prSet presAssocID="{95CF706E-28E1-47B1-AE71-4445C8BDA0FA}" presName="parTrans" presStyleLbl="sibTrans2D1" presStyleIdx="1" presStyleCnt="3"/>
      <dgm:spPr/>
      <dgm:t>
        <a:bodyPr/>
        <a:lstStyle/>
        <a:p>
          <a:endParaRPr lang="ru-RU"/>
        </a:p>
      </dgm:t>
    </dgm:pt>
    <dgm:pt modelId="{1B0F98FA-ED9C-43A7-9207-08110BFDFDEA}" type="pres">
      <dgm:prSet presAssocID="{D88E945D-A724-4CCB-96CC-DDF67472D689}" presName="child" presStyleLbl="alignAccFollowNode1" presStyleIdx="1" presStyleCnt="3" custScaleX="1002274" custScaleY="1242988" custLinFactY="200000" custLinFactNeighborY="258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24B0B-03E2-4416-9433-636E79BB9527}" type="pres">
      <dgm:prSet presAssocID="{A4019F95-47E8-4F7B-8CEE-1BB8100AF172}" presName="hSp" presStyleCnt="0"/>
      <dgm:spPr/>
    </dgm:pt>
    <dgm:pt modelId="{00B806FA-75DD-4817-889E-7403453CDA2E}" type="pres">
      <dgm:prSet presAssocID="{4E5B8790-0428-4953-B005-D5C1FFBF2373}" presName="vertFlow" presStyleCnt="0"/>
      <dgm:spPr/>
    </dgm:pt>
    <dgm:pt modelId="{C0DD0F72-363C-4F4E-A618-D01B6D3F1602}" type="pres">
      <dgm:prSet presAssocID="{4E5B8790-0428-4953-B005-D5C1FFBF2373}" presName="header" presStyleLbl="node1" presStyleIdx="2" presStyleCnt="3" custScaleX="1002274" custScaleY="1242988" custLinFactNeighborX="-1457"/>
      <dgm:spPr/>
      <dgm:t>
        <a:bodyPr/>
        <a:lstStyle/>
        <a:p>
          <a:endParaRPr lang="ru-RU"/>
        </a:p>
      </dgm:t>
    </dgm:pt>
    <dgm:pt modelId="{52D5A5F2-29D3-483F-9CAF-6FB6AE4185E0}" type="pres">
      <dgm:prSet presAssocID="{61E138EE-F1B1-4DD0-9653-6E0E1F1DCFEA}" presName="parTrans" presStyleLbl="sibTrans2D1" presStyleIdx="2" presStyleCnt="3"/>
      <dgm:spPr/>
      <dgm:t>
        <a:bodyPr/>
        <a:lstStyle/>
        <a:p>
          <a:endParaRPr lang="ru-RU"/>
        </a:p>
      </dgm:t>
    </dgm:pt>
    <dgm:pt modelId="{D8C5DE1B-F094-45EE-99DC-518EE6CC597B}" type="pres">
      <dgm:prSet presAssocID="{B577947E-1A3C-46B8-9149-40F231D8DB1F}" presName="child" presStyleLbl="alignAccFollowNode1" presStyleIdx="2" presStyleCnt="3" custScaleX="1002274" custScaleY="1242988" custLinFactY="200000" custLinFactNeighborX="36" custLinFactNeighborY="258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6FA1E-CADA-4AAD-A9AC-981AD0C41665}" srcId="{B8BCC41A-C02E-4377-BDE4-AE407520CDBF}" destId="{4E5B8790-0428-4953-B005-D5C1FFBF2373}" srcOrd="2" destOrd="0" parTransId="{4B1586E2-0029-4729-A050-860F629CF3C2}" sibTransId="{C1651585-1556-4767-B0E5-08400D43A197}"/>
    <dgm:cxn modelId="{0EDDAE8A-0FA4-4CF1-AB56-80C3E3A7D087}" srcId="{F6263469-0E0A-44B0-BA85-B89D17C76DEE}" destId="{B4D16940-975D-44B0-BAD9-7478CB08ED86}" srcOrd="0" destOrd="0" parTransId="{7B435395-44C4-4E2D-9C72-3F2A2ECDBF00}" sibTransId="{E2D49461-B965-4D8C-927C-E4030E3ACC5C}"/>
    <dgm:cxn modelId="{637875F9-FC98-4E19-8CF3-7E325597ABBC}" type="presOf" srcId="{7B435395-44C4-4E2D-9C72-3F2A2ECDBF00}" destId="{6508C88C-A97E-4933-9E10-7DCB7E215A40}" srcOrd="0" destOrd="0" presId="urn:microsoft.com/office/officeart/2005/8/layout/lProcess1"/>
    <dgm:cxn modelId="{917BBDED-2043-49BE-95C7-0E5302CEDF42}" type="presOf" srcId="{95CF706E-28E1-47B1-AE71-4445C8BDA0FA}" destId="{1AC1C8A0-5F42-49FD-A983-68D016A6168A}" srcOrd="0" destOrd="0" presId="urn:microsoft.com/office/officeart/2005/8/layout/lProcess1"/>
    <dgm:cxn modelId="{89D9C2C9-A74D-48E2-A1F8-A92046D1EE10}" srcId="{A4019F95-47E8-4F7B-8CEE-1BB8100AF172}" destId="{D88E945D-A724-4CCB-96CC-DDF67472D689}" srcOrd="0" destOrd="0" parTransId="{95CF706E-28E1-47B1-AE71-4445C8BDA0FA}" sibTransId="{B34536E6-1973-4220-B0D0-A5D3D4DCD446}"/>
    <dgm:cxn modelId="{2A57A87F-6E4D-4DD7-AD15-9307F34CB719}" type="presOf" srcId="{F6263469-0E0A-44B0-BA85-B89D17C76DEE}" destId="{7EA0763A-39AA-4233-84F1-6D0C901C77A7}" srcOrd="0" destOrd="0" presId="urn:microsoft.com/office/officeart/2005/8/layout/lProcess1"/>
    <dgm:cxn modelId="{9D802E50-9BF1-41D8-8811-73653F436FE2}" type="presOf" srcId="{D88E945D-A724-4CCB-96CC-DDF67472D689}" destId="{1B0F98FA-ED9C-43A7-9207-08110BFDFDEA}" srcOrd="0" destOrd="0" presId="urn:microsoft.com/office/officeart/2005/8/layout/lProcess1"/>
    <dgm:cxn modelId="{65667C9A-FEA1-43EF-9FA1-87A069B08775}" srcId="{4E5B8790-0428-4953-B005-D5C1FFBF2373}" destId="{B577947E-1A3C-46B8-9149-40F231D8DB1F}" srcOrd="0" destOrd="0" parTransId="{61E138EE-F1B1-4DD0-9653-6E0E1F1DCFEA}" sibTransId="{7BB13A06-DC5A-486B-804C-F3546C7E975A}"/>
    <dgm:cxn modelId="{46464E9E-8D2E-4393-877B-435A3EE8C46A}" type="presOf" srcId="{B8BCC41A-C02E-4377-BDE4-AE407520CDBF}" destId="{F175E9BB-5409-4C82-ADE3-60B523CC4BD5}" srcOrd="0" destOrd="0" presId="urn:microsoft.com/office/officeart/2005/8/layout/lProcess1"/>
    <dgm:cxn modelId="{B3271388-ADD8-45B4-B83E-79BC5CBE0D0F}" type="presOf" srcId="{A4019F95-47E8-4F7B-8CEE-1BB8100AF172}" destId="{C980BBD2-4EC9-4108-82E6-C7711BDB4FE8}" srcOrd="0" destOrd="0" presId="urn:microsoft.com/office/officeart/2005/8/layout/lProcess1"/>
    <dgm:cxn modelId="{A09C17AA-C136-4BC5-A8AE-34EA653B2F78}" type="presOf" srcId="{B4D16940-975D-44B0-BAD9-7478CB08ED86}" destId="{25F188E9-740F-4776-87EB-EF6C48AFF07C}" srcOrd="0" destOrd="0" presId="urn:microsoft.com/office/officeart/2005/8/layout/lProcess1"/>
    <dgm:cxn modelId="{74F19525-9938-4D3A-8B12-BA630E0BEF4B}" type="presOf" srcId="{4E5B8790-0428-4953-B005-D5C1FFBF2373}" destId="{C0DD0F72-363C-4F4E-A618-D01B6D3F1602}" srcOrd="0" destOrd="0" presId="urn:microsoft.com/office/officeart/2005/8/layout/lProcess1"/>
    <dgm:cxn modelId="{CEA0D3B1-2A16-4976-849A-5288A6953B98}" srcId="{B8BCC41A-C02E-4377-BDE4-AE407520CDBF}" destId="{A4019F95-47E8-4F7B-8CEE-1BB8100AF172}" srcOrd="1" destOrd="0" parTransId="{C4D23D2B-90C2-4ADC-9733-44D2A364E8A7}" sibTransId="{0A142877-30FA-430B-8C44-64CCC8835F34}"/>
    <dgm:cxn modelId="{3823791D-20C9-411A-8CEA-08C4E44439AC}" type="presOf" srcId="{B577947E-1A3C-46B8-9149-40F231D8DB1F}" destId="{D8C5DE1B-F094-45EE-99DC-518EE6CC597B}" srcOrd="0" destOrd="0" presId="urn:microsoft.com/office/officeart/2005/8/layout/lProcess1"/>
    <dgm:cxn modelId="{FC8B16FD-2871-4FA5-B757-6D0A3867CD06}" srcId="{B8BCC41A-C02E-4377-BDE4-AE407520CDBF}" destId="{F6263469-0E0A-44B0-BA85-B89D17C76DEE}" srcOrd="0" destOrd="0" parTransId="{D5CDB3BE-2BDA-4E5B-B0CA-249E045A803D}" sibTransId="{7FFBAC77-2439-4979-83F6-F99D26A0B79D}"/>
    <dgm:cxn modelId="{0AABB8C1-870C-49D4-BECF-AB609A760506}" type="presOf" srcId="{61E138EE-F1B1-4DD0-9653-6E0E1F1DCFEA}" destId="{52D5A5F2-29D3-483F-9CAF-6FB6AE4185E0}" srcOrd="0" destOrd="0" presId="urn:microsoft.com/office/officeart/2005/8/layout/lProcess1"/>
    <dgm:cxn modelId="{141CA02D-C498-4921-B96D-E3F3A81AB06C}" type="presParOf" srcId="{F175E9BB-5409-4C82-ADE3-60B523CC4BD5}" destId="{1F3E3781-5547-4080-9C28-A8FD2123D38A}" srcOrd="0" destOrd="0" presId="urn:microsoft.com/office/officeart/2005/8/layout/lProcess1"/>
    <dgm:cxn modelId="{86D53C33-E2D4-4353-B04A-4C3EF48681B8}" type="presParOf" srcId="{1F3E3781-5547-4080-9C28-A8FD2123D38A}" destId="{7EA0763A-39AA-4233-84F1-6D0C901C77A7}" srcOrd="0" destOrd="0" presId="urn:microsoft.com/office/officeart/2005/8/layout/lProcess1"/>
    <dgm:cxn modelId="{9BE0F3AC-330F-4B37-8979-676E31071B0E}" type="presParOf" srcId="{1F3E3781-5547-4080-9C28-A8FD2123D38A}" destId="{6508C88C-A97E-4933-9E10-7DCB7E215A40}" srcOrd="1" destOrd="0" presId="urn:microsoft.com/office/officeart/2005/8/layout/lProcess1"/>
    <dgm:cxn modelId="{10D7A48E-9F10-4973-951C-309FF02B4057}" type="presParOf" srcId="{1F3E3781-5547-4080-9C28-A8FD2123D38A}" destId="{25F188E9-740F-4776-87EB-EF6C48AFF07C}" srcOrd="2" destOrd="0" presId="urn:microsoft.com/office/officeart/2005/8/layout/lProcess1"/>
    <dgm:cxn modelId="{9516E820-4D2E-4B0C-B064-901D8385159C}" type="presParOf" srcId="{F175E9BB-5409-4C82-ADE3-60B523CC4BD5}" destId="{DDD3EF2B-CA49-407D-A569-4677443D26ED}" srcOrd="1" destOrd="0" presId="urn:microsoft.com/office/officeart/2005/8/layout/lProcess1"/>
    <dgm:cxn modelId="{9BD7AF0F-B2A3-4A6E-9762-E45A15B4A1F4}" type="presParOf" srcId="{F175E9BB-5409-4C82-ADE3-60B523CC4BD5}" destId="{838A17A6-DE98-466A-8290-E76FD361ACB2}" srcOrd="2" destOrd="0" presId="urn:microsoft.com/office/officeart/2005/8/layout/lProcess1"/>
    <dgm:cxn modelId="{6A84343E-4288-4013-96B9-A3859FC7793C}" type="presParOf" srcId="{838A17A6-DE98-466A-8290-E76FD361ACB2}" destId="{C980BBD2-4EC9-4108-82E6-C7711BDB4FE8}" srcOrd="0" destOrd="0" presId="urn:microsoft.com/office/officeart/2005/8/layout/lProcess1"/>
    <dgm:cxn modelId="{2EB3D5CB-299B-4131-B63E-73D6AFE00756}" type="presParOf" srcId="{838A17A6-DE98-466A-8290-E76FD361ACB2}" destId="{1AC1C8A0-5F42-49FD-A983-68D016A6168A}" srcOrd="1" destOrd="0" presId="urn:microsoft.com/office/officeart/2005/8/layout/lProcess1"/>
    <dgm:cxn modelId="{5C09DCBC-AB33-401F-8379-1F6B6AC1C08E}" type="presParOf" srcId="{838A17A6-DE98-466A-8290-E76FD361ACB2}" destId="{1B0F98FA-ED9C-43A7-9207-08110BFDFDEA}" srcOrd="2" destOrd="0" presId="urn:microsoft.com/office/officeart/2005/8/layout/lProcess1"/>
    <dgm:cxn modelId="{8192FBDA-062D-49CD-831C-8F106E009744}" type="presParOf" srcId="{F175E9BB-5409-4C82-ADE3-60B523CC4BD5}" destId="{C7A24B0B-03E2-4416-9433-636E79BB9527}" srcOrd="3" destOrd="0" presId="urn:microsoft.com/office/officeart/2005/8/layout/lProcess1"/>
    <dgm:cxn modelId="{AA94B8FA-CB7F-4CAF-9B4F-C3755F49ED92}" type="presParOf" srcId="{F175E9BB-5409-4C82-ADE3-60B523CC4BD5}" destId="{00B806FA-75DD-4817-889E-7403453CDA2E}" srcOrd="4" destOrd="0" presId="urn:microsoft.com/office/officeart/2005/8/layout/lProcess1"/>
    <dgm:cxn modelId="{BF229FF6-CF2C-4743-A735-F8E863AF66D1}" type="presParOf" srcId="{00B806FA-75DD-4817-889E-7403453CDA2E}" destId="{C0DD0F72-363C-4F4E-A618-D01B6D3F1602}" srcOrd="0" destOrd="0" presId="urn:microsoft.com/office/officeart/2005/8/layout/lProcess1"/>
    <dgm:cxn modelId="{66FF04AF-57D1-4448-8933-6513E1AB9DC1}" type="presParOf" srcId="{00B806FA-75DD-4817-889E-7403453CDA2E}" destId="{52D5A5F2-29D3-483F-9CAF-6FB6AE4185E0}" srcOrd="1" destOrd="0" presId="urn:microsoft.com/office/officeart/2005/8/layout/lProcess1"/>
    <dgm:cxn modelId="{81203493-3F01-465A-92D1-83D0AA29C5B9}" type="presParOf" srcId="{00B806FA-75DD-4817-889E-7403453CDA2E}" destId="{D8C5DE1B-F094-45EE-99DC-518EE6CC597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0763A-39AA-4233-84F1-6D0C901C77A7}">
      <dsp:nvSpPr>
        <dsp:cNvPr id="0" name=""/>
        <dsp:cNvSpPr/>
      </dsp:nvSpPr>
      <dsp:spPr>
        <a:xfrm>
          <a:off x="3856" y="535451"/>
          <a:ext cx="3483398" cy="107999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none" strike="noStrike" kern="1200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rPr>
            <a:t>1.</a:t>
          </a:r>
          <a:r>
            <a:rPr lang="ru-RU" sz="2000" b="1" i="0" u="none" strike="noStrike" kern="1200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rPr>
            <a:t> А</a:t>
          </a:r>
          <a:r>
            <a:rPr lang="en-US" sz="2000" b="1" kern="1200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нализ</a:t>
          </a:r>
          <a:r>
            <a:rPr lang="en-US" sz="2000" b="1" kern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2000" b="1" kern="1200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необходимых</a:t>
          </a:r>
          <a:r>
            <a:rPr lang="en-US" sz="2000" b="1" kern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2000" b="1" kern="1200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ресурсов</a:t>
          </a:r>
          <a:r>
            <a:rPr lang="en-US" sz="2000" b="1" kern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и </a:t>
          </a:r>
          <a:r>
            <a:rPr lang="en-US" sz="2000" b="1" kern="1200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требований</a:t>
          </a:r>
          <a:endParaRPr lang="ru-RU" sz="2000" b="1" kern="1200" dirty="0"/>
        </a:p>
      </dsp:txBody>
      <dsp:txXfrm>
        <a:off x="35488" y="567083"/>
        <a:ext cx="3420134" cy="1016735"/>
      </dsp:txXfrm>
    </dsp:sp>
    <dsp:sp modelId="{6508C88C-A97E-4933-9E10-7DCB7E215A40}">
      <dsp:nvSpPr>
        <dsp:cNvPr id="0" name=""/>
        <dsp:cNvSpPr/>
      </dsp:nvSpPr>
      <dsp:spPr>
        <a:xfrm rot="5400316">
          <a:off x="1674823" y="1749186"/>
          <a:ext cx="141338" cy="1520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188E9-740F-4776-87EB-EF6C48AFF07C}">
      <dsp:nvSpPr>
        <dsp:cNvPr id="0" name=""/>
        <dsp:cNvSpPr/>
      </dsp:nvSpPr>
      <dsp:spPr>
        <a:xfrm>
          <a:off x="3730" y="1898128"/>
          <a:ext cx="3483398" cy="10799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Л</a:t>
          </a:r>
          <a:r>
            <a:rPr lang="en-US" sz="1400" i="1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итературный</a:t>
          </a:r>
          <a:r>
            <a:rPr lang="en-US" sz="1400" i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обзор</a:t>
          </a:r>
          <a:r>
            <a:rPr lang="ru-RU" sz="1400" i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, </a:t>
          </a:r>
          <a:r>
            <a:rPr lang="en-US" sz="1400" i="1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обмен</a:t>
          </a:r>
          <a:r>
            <a:rPr lang="en-US" sz="1400" i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опытом</a:t>
          </a:r>
          <a:r>
            <a:rPr lang="ru-RU" sz="1400" i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, </a:t>
          </a:r>
          <a:r>
            <a:rPr lang="en-US" sz="1400" i="1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тренинг</a:t>
          </a:r>
          <a:r>
            <a:rPr lang="ru-RU" sz="1400" i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и, </a:t>
          </a:r>
          <a:r>
            <a:rPr lang="en-US" sz="1400" i="1" kern="1200" dirty="0" err="1" smtClean="0">
              <a:latin typeface="Calibri" panose="020F0502020204030204" pitchFamily="34" charset="0"/>
            </a:rPr>
            <a:t>Делфи-исследование</a:t>
          </a:r>
          <a:endParaRPr lang="ru-RU" sz="1400" b="0" kern="1200" dirty="0"/>
        </a:p>
      </dsp:txBody>
      <dsp:txXfrm>
        <a:off x="35362" y="1929760"/>
        <a:ext cx="3420134" cy="1016735"/>
      </dsp:txXfrm>
    </dsp:sp>
    <dsp:sp modelId="{C980BBD2-4EC9-4108-82E6-C7711BDB4FE8}">
      <dsp:nvSpPr>
        <dsp:cNvPr id="0" name=""/>
        <dsp:cNvSpPr/>
      </dsp:nvSpPr>
      <dsp:spPr>
        <a:xfrm>
          <a:off x="3535911" y="535451"/>
          <a:ext cx="3483398" cy="107999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none" strike="noStrike" kern="1200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rPr>
            <a:t>2.</a:t>
          </a:r>
          <a:r>
            <a:rPr lang="ru-RU" sz="2000" b="1" i="0" u="none" strike="noStrike" kern="1200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2000" b="1" kern="1200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Создание</a:t>
          </a:r>
          <a:r>
            <a:rPr lang="en-US" sz="2000" b="1" kern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и </a:t>
          </a:r>
          <a:r>
            <a:rPr lang="en-US" sz="2000" b="1" kern="1200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развитие</a:t>
          </a:r>
          <a:r>
            <a:rPr lang="en-US" sz="2000" b="1" kern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2000" b="1" kern="1200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Центра</a:t>
          </a:r>
          <a:r>
            <a:rPr lang="ru-RU" sz="2000" b="1" kern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2000" b="1" kern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и е-</a:t>
          </a:r>
          <a:r>
            <a:rPr lang="en-US" sz="2000" b="1" kern="1200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платформы</a:t>
          </a:r>
          <a:endParaRPr lang="ru-RU" sz="2000" b="1" kern="1200" dirty="0"/>
        </a:p>
      </dsp:txBody>
      <dsp:txXfrm>
        <a:off x="3567543" y="567083"/>
        <a:ext cx="3420134" cy="1016735"/>
      </dsp:txXfrm>
    </dsp:sp>
    <dsp:sp modelId="{1AC1C8A0-5F42-49FD-A983-68D016A6168A}">
      <dsp:nvSpPr>
        <dsp:cNvPr id="0" name=""/>
        <dsp:cNvSpPr/>
      </dsp:nvSpPr>
      <dsp:spPr>
        <a:xfrm rot="5400316">
          <a:off x="5206878" y="1749186"/>
          <a:ext cx="141338" cy="1520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F98FA-ED9C-43A7-9207-08110BFDFDEA}">
      <dsp:nvSpPr>
        <dsp:cNvPr id="0" name=""/>
        <dsp:cNvSpPr/>
      </dsp:nvSpPr>
      <dsp:spPr>
        <a:xfrm>
          <a:off x="3535785" y="1898128"/>
          <a:ext cx="3483398" cy="10799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В</a:t>
          </a:r>
          <a:r>
            <a:rPr lang="en-US" sz="1400" i="1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ыбор</a:t>
          </a:r>
          <a:r>
            <a:rPr lang="en-US" sz="1400" i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платформы</a:t>
          </a:r>
          <a:r>
            <a:rPr lang="en-US" sz="1400" i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 и </a:t>
          </a:r>
          <a:r>
            <a:rPr lang="en-US" sz="1400" i="1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дизайн</a:t>
          </a:r>
          <a:r>
            <a:rPr lang="en-US" sz="1400" i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solidFill>
                <a:srgbClr val="FF0000"/>
              </a:solidFill>
              <a:latin typeface="Calibri" panose="020F0502020204030204" pitchFamily="34" charset="0"/>
            </a:rPr>
            <a:t>интерфейса</a:t>
          </a:r>
          <a:r>
            <a:rPr lang="ru-RU" sz="1400" i="1" kern="1200" dirty="0" smtClean="0">
              <a:solidFill>
                <a:srgbClr val="FF0000"/>
              </a:solidFill>
              <a:latin typeface="Calibri" panose="020F0502020204030204" pitchFamily="34" charset="0"/>
            </a:rPr>
            <a:t>, </a:t>
          </a:r>
          <a:r>
            <a:rPr lang="en-US" sz="1400" i="1" kern="1200" dirty="0" err="1" smtClean="0">
              <a:latin typeface="Calibri" panose="020F0502020204030204" pitchFamily="34" charset="0"/>
            </a:rPr>
            <a:t>создание</a:t>
          </a:r>
          <a:r>
            <a:rPr lang="en-US" sz="1400" i="1" kern="1200" dirty="0" smtClean="0"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latin typeface="Calibri" panose="020F0502020204030204" pitchFamily="34" charset="0"/>
            </a:rPr>
            <a:t>рабочей</a:t>
          </a:r>
          <a:r>
            <a:rPr lang="en-US" sz="1400" i="1" kern="1200" dirty="0" smtClean="0"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latin typeface="Calibri" panose="020F0502020204030204" pitchFamily="34" charset="0"/>
            </a:rPr>
            <a:t>группы</a:t>
          </a:r>
          <a:r>
            <a:rPr lang="ru-RU" sz="1400" i="1" kern="1200" dirty="0" smtClean="0">
              <a:latin typeface="Calibri" panose="020F0502020204030204" pitchFamily="34" charset="0"/>
            </a:rPr>
            <a:t>, </a:t>
          </a:r>
          <a:r>
            <a:rPr lang="en-US" sz="1400" i="1" kern="1200" dirty="0" err="1" smtClean="0">
              <a:latin typeface="Calibri" panose="020F0502020204030204" pitchFamily="34" charset="0"/>
            </a:rPr>
            <a:t>мастер-класс</a:t>
          </a:r>
          <a:r>
            <a:rPr lang="ru-RU" sz="1400" i="1" kern="1200" dirty="0" smtClean="0">
              <a:latin typeface="Calibri" panose="020F0502020204030204" pitchFamily="34" charset="0"/>
            </a:rPr>
            <a:t>ы, </a:t>
          </a:r>
          <a:r>
            <a:rPr lang="en-US" sz="1400" i="1" kern="1200" dirty="0" err="1" smtClean="0">
              <a:latin typeface="Calibri" panose="020F0502020204030204" pitchFamily="34" charset="0"/>
            </a:rPr>
            <a:t>выбор</a:t>
          </a:r>
          <a:r>
            <a:rPr lang="en-US" sz="1400" i="1" kern="1200" dirty="0" smtClean="0">
              <a:latin typeface="Calibri" panose="020F0502020204030204" pitchFamily="34" charset="0"/>
            </a:rPr>
            <a:t> и </a:t>
          </a:r>
          <a:r>
            <a:rPr lang="en-US" sz="1400" i="1" kern="1200" dirty="0" err="1" smtClean="0">
              <a:latin typeface="Calibri" panose="020F0502020204030204" pitchFamily="34" charset="0"/>
            </a:rPr>
            <a:t>разработка</a:t>
          </a:r>
          <a:r>
            <a:rPr lang="en-US" sz="1400" i="1" kern="1200" dirty="0" smtClean="0"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latin typeface="Calibri" panose="020F0502020204030204" pitchFamily="34" charset="0"/>
            </a:rPr>
            <a:t>оптимальной</a:t>
          </a:r>
          <a:r>
            <a:rPr lang="en-US" sz="1400" i="1" kern="1200" dirty="0" smtClean="0"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latin typeface="Calibri" panose="020F0502020204030204" pitchFamily="34" charset="0"/>
            </a:rPr>
            <a:t>инфраструктуры</a:t>
          </a:r>
          <a:r>
            <a:rPr lang="en-US" sz="1400" i="1" kern="1200" dirty="0" smtClean="0"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latin typeface="Calibri" panose="020F0502020204030204" pitchFamily="34" charset="0"/>
            </a:rPr>
            <a:t>Центра</a:t>
          </a:r>
          <a:endParaRPr lang="ru-RU" sz="1400" kern="1200" dirty="0"/>
        </a:p>
      </dsp:txBody>
      <dsp:txXfrm>
        <a:off x="3567417" y="1929760"/>
        <a:ext cx="3420134" cy="1016735"/>
      </dsp:txXfrm>
    </dsp:sp>
    <dsp:sp modelId="{C0DD0F72-363C-4F4E-A618-D01B6D3F1602}">
      <dsp:nvSpPr>
        <dsp:cNvPr id="0" name=""/>
        <dsp:cNvSpPr/>
      </dsp:nvSpPr>
      <dsp:spPr>
        <a:xfrm>
          <a:off x="7062777" y="535451"/>
          <a:ext cx="3483398" cy="107999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none" strike="noStrike" kern="1200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rPr>
            <a:t>3.</a:t>
          </a:r>
          <a:r>
            <a:rPr lang="ru-RU" sz="2000" b="1" i="0" u="none" strike="noStrike" kern="1200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2000" b="1" kern="1200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Запуск</a:t>
          </a:r>
          <a:r>
            <a:rPr lang="en-US" sz="2000" b="1" kern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и </a:t>
          </a:r>
          <a:r>
            <a:rPr lang="en-US" sz="2000" b="1" kern="1200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устойчивое</a:t>
          </a:r>
          <a:r>
            <a:rPr lang="ru-RU" sz="2000" b="1" kern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2000" b="1" kern="1200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развитие</a:t>
          </a:r>
          <a:r>
            <a:rPr lang="ru-RU" sz="2000" b="1" kern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2000" b="1" kern="1200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Центра</a:t>
          </a:r>
          <a:endParaRPr lang="ru-RU" sz="2000" b="1" kern="1200" dirty="0"/>
        </a:p>
      </dsp:txBody>
      <dsp:txXfrm>
        <a:off x="7094409" y="567083"/>
        <a:ext cx="3420134" cy="1016735"/>
      </dsp:txXfrm>
    </dsp:sp>
    <dsp:sp modelId="{52D5A5F2-29D3-483F-9CAF-6FB6AE4185E0}">
      <dsp:nvSpPr>
        <dsp:cNvPr id="0" name=""/>
        <dsp:cNvSpPr/>
      </dsp:nvSpPr>
      <dsp:spPr>
        <a:xfrm rot="5386910">
          <a:off x="8736400" y="1749186"/>
          <a:ext cx="141339" cy="1520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5DE1B-F094-45EE-99DC-518EE6CC597B}">
      <dsp:nvSpPr>
        <dsp:cNvPr id="0" name=""/>
        <dsp:cNvSpPr/>
      </dsp:nvSpPr>
      <dsp:spPr>
        <a:xfrm>
          <a:off x="7067966" y="1898128"/>
          <a:ext cx="3483398" cy="10799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Calibri" panose="020F0502020204030204" pitchFamily="34" charset="0"/>
            </a:rPr>
            <a:t>П</a:t>
          </a:r>
          <a:r>
            <a:rPr lang="en-US" sz="1400" i="1" kern="1200" dirty="0" err="1" smtClean="0">
              <a:latin typeface="Calibri" panose="020F0502020204030204" pitchFamily="34" charset="0"/>
            </a:rPr>
            <a:t>илотный</a:t>
          </a:r>
          <a:r>
            <a:rPr lang="en-US" sz="1400" i="1" kern="1200" dirty="0" smtClean="0"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latin typeface="Calibri" panose="020F0502020204030204" pitchFamily="34" charset="0"/>
            </a:rPr>
            <a:t>проект</a:t>
          </a:r>
          <a:r>
            <a:rPr lang="ru-RU" sz="1400" i="1" kern="1200" dirty="0" smtClean="0">
              <a:latin typeface="Calibri" panose="020F0502020204030204" pitchFamily="34" charset="0"/>
            </a:rPr>
            <a:t>, </a:t>
          </a:r>
          <a:r>
            <a:rPr lang="en-US" sz="1400" i="1" kern="1200" dirty="0" err="1" smtClean="0">
              <a:latin typeface="Calibri" panose="020F0502020204030204" pitchFamily="34" charset="0"/>
            </a:rPr>
            <a:t>исследование</a:t>
          </a:r>
          <a:r>
            <a:rPr lang="en-US" sz="1400" i="1" kern="1200" dirty="0" smtClean="0"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latin typeface="Calibri" panose="020F0502020204030204" pitchFamily="34" charset="0"/>
            </a:rPr>
            <a:t>эффективности</a:t>
          </a:r>
          <a:r>
            <a:rPr lang="en-US" sz="1400" i="1" kern="1200" dirty="0" smtClean="0">
              <a:latin typeface="Calibri" panose="020F0502020204030204" pitchFamily="34" charset="0"/>
            </a:rPr>
            <a:t>/</a:t>
          </a:r>
          <a:r>
            <a:rPr lang="ru-RU" sz="1400" i="1" kern="1200" dirty="0" smtClean="0"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latin typeface="Calibri" panose="020F0502020204030204" pitchFamily="34" charset="0"/>
            </a:rPr>
            <a:t>удобности</a:t>
          </a:r>
          <a:r>
            <a:rPr lang="en-US" sz="1400" i="1" kern="1200" dirty="0" smtClean="0"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latin typeface="Calibri" panose="020F0502020204030204" pitchFamily="34" charset="0"/>
            </a:rPr>
            <a:t>для</a:t>
          </a:r>
          <a:r>
            <a:rPr lang="en-US" sz="1400" i="1" kern="1200" dirty="0" smtClean="0"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latin typeface="Calibri" panose="020F0502020204030204" pitchFamily="34" charset="0"/>
            </a:rPr>
            <a:t>пользователей</a:t>
          </a:r>
          <a:r>
            <a:rPr lang="ru-RU" sz="1400" i="1" kern="1200" dirty="0" smtClean="0">
              <a:latin typeface="Calibri" panose="020F0502020204030204" pitchFamily="34" charset="0"/>
            </a:rPr>
            <a:t>, </a:t>
          </a:r>
          <a:r>
            <a:rPr lang="en-US" sz="1400" i="1" kern="1200" dirty="0" err="1" smtClean="0">
              <a:latin typeface="Calibri" panose="020F0502020204030204" pitchFamily="34" charset="0"/>
            </a:rPr>
            <a:t>план</a:t>
          </a:r>
          <a:r>
            <a:rPr lang="en-US" sz="1400" i="1" kern="1200" dirty="0" smtClean="0"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latin typeface="Calibri" panose="020F0502020204030204" pitchFamily="34" charset="0"/>
            </a:rPr>
            <a:t>устойчивого</a:t>
          </a:r>
          <a:r>
            <a:rPr lang="en-US" sz="1400" i="1" kern="1200" dirty="0" smtClean="0"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latin typeface="Calibri" panose="020F0502020204030204" pitchFamily="34" charset="0"/>
            </a:rPr>
            <a:t>развития</a:t>
          </a:r>
          <a:r>
            <a:rPr lang="en-US" sz="1400" i="1" kern="1200" dirty="0" smtClean="0">
              <a:latin typeface="Calibri" panose="020F0502020204030204" pitchFamily="34" charset="0"/>
            </a:rPr>
            <a:t> </a:t>
          </a:r>
          <a:r>
            <a:rPr lang="en-US" sz="1400" i="1" kern="1200" dirty="0" err="1" smtClean="0">
              <a:latin typeface="Calibri" panose="020F0502020204030204" pitchFamily="34" charset="0"/>
            </a:rPr>
            <a:t>Центра</a:t>
          </a:r>
          <a:endParaRPr lang="ru-RU" sz="1400" kern="1200" dirty="0"/>
        </a:p>
      </dsp:txBody>
      <dsp:txXfrm>
        <a:off x="7099598" y="1929760"/>
        <a:ext cx="3420134" cy="1016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131" cy="498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565" y="0"/>
            <a:ext cx="2930131" cy="498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60BD7-4395-4F61-9247-4709267DD20C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402"/>
            <a:ext cx="2930131" cy="4981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565" y="9444402"/>
            <a:ext cx="2930131" cy="4981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38BEB-FF4D-44ED-804F-845C8F7CD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1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734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5460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33859" y="4497804"/>
            <a:ext cx="5070872" cy="426107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6985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4288" y="709613"/>
            <a:ext cx="6310312" cy="35512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402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8552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3637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8735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292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355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76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366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marR="0" lvl="0" indent="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66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295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31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79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481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660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-137160"/>
            <a:ext cx="12192000" cy="6995160"/>
          </a:xfrm>
          <a:prstGeom prst="rect">
            <a:avLst/>
          </a:prstGeom>
          <a:gradFill>
            <a:gsLst>
              <a:gs pos="0">
                <a:srgbClr val="0093DD"/>
              </a:gs>
              <a:gs pos="50000">
                <a:srgbClr val="004B7E"/>
              </a:gs>
              <a:gs pos="100000">
                <a:srgbClr val="005A98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29383" y="1179575"/>
            <a:ext cx="8738615" cy="198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29383" y="3238829"/>
            <a:ext cx="873861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0" y="5299331"/>
            <a:ext cx="12192000" cy="11247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2949677" y="5570141"/>
            <a:ext cx="92423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i-FI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Promoting</a:t>
            </a:r>
            <a:r>
              <a:rPr lang="fi-FI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fi-FI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Innovation </a:t>
            </a:r>
            <a:r>
              <a:rPr lang="fi-FI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Capacity</a:t>
            </a:r>
            <a:r>
              <a:rPr lang="fi-FI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i-FI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Higher</a:t>
            </a:r>
            <a:r>
              <a:rPr lang="fi-FI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lang="fi-FI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i-FI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Nursing</a:t>
            </a:r>
            <a:r>
              <a:rPr lang="fi-FI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during</a:t>
            </a:r>
            <a:r>
              <a:rPr lang="fi-FI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Health </a:t>
            </a:r>
            <a:r>
              <a:rPr lang="fi-FI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Services’ </a:t>
            </a:r>
            <a:r>
              <a:rPr lang="fi-FI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Transition</a:t>
            </a:r>
            <a:r>
              <a:rPr lang="fi-FI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16153"/>
          <a:stretch/>
        </p:blipFill>
        <p:spPr>
          <a:xfrm>
            <a:off x="579693" y="5505928"/>
            <a:ext cx="2237249" cy="82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37160"/>
            <a:ext cx="3275568" cy="93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431371" y="764704"/>
            <a:ext cx="103632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431371" y="1844824"/>
            <a:ext cx="10369152" cy="3600400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80053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17.5.2013</a:t>
            </a:r>
            <a:endParaRPr lang="fi-FI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3400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Ph.D. Leena Liimatainen, JAMK University of Applied Sciences, Finland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086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8992" y="1115752"/>
            <a:ext cx="10274808" cy="8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078992" y="2096155"/>
            <a:ext cx="10274808" cy="457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078991" y="2333542"/>
            <a:ext cx="5068314" cy="430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433849" y="2333542"/>
            <a:ext cx="5255048" cy="430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049295" y="1107367"/>
            <a:ext cx="10609905" cy="97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57618" y="1709738"/>
            <a:ext cx="1028983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Pts val="6000"/>
              <a:buFont typeface="Calibri"/>
              <a:buNone/>
              <a:defRPr sz="6000" b="1" i="0" u="none" strike="noStrike" cap="none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57618" y="4589463"/>
            <a:ext cx="1028983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6602" y="1034435"/>
            <a:ext cx="1067534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082160" y="1068719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014398" y="1745990"/>
            <a:ext cx="6483675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1082161" y="2808027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137239" y="1218063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Pts val="3200"/>
              <a:buFont typeface="Calibri"/>
              <a:buNone/>
              <a:defRPr sz="3200" b="1" i="0" u="none" strike="noStrike" cap="none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5412402" y="182038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137240" y="286261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046602" y="1034435"/>
            <a:ext cx="1067534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 rot="5400000">
            <a:off x="4241997" y="-758474"/>
            <a:ext cx="4316943" cy="1064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 rot="5400000">
            <a:off x="7495484" y="2587539"/>
            <a:ext cx="5517882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5400000">
            <a:off x="2147837" y="34838"/>
            <a:ext cx="551788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46602" y="1034435"/>
            <a:ext cx="1067534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78991" y="2404532"/>
            <a:ext cx="10642955" cy="4316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102934" y="137795"/>
            <a:ext cx="844296" cy="6583680"/>
          </a:xfrm>
          <a:prstGeom prst="rect">
            <a:avLst/>
          </a:prstGeom>
          <a:gradFill>
            <a:gsLst>
              <a:gs pos="0">
                <a:srgbClr val="0093DD"/>
              </a:gs>
              <a:gs pos="74000">
                <a:srgbClr val="B3D1EC"/>
              </a:gs>
              <a:gs pos="83000">
                <a:srgbClr val="B3D1EC"/>
              </a:gs>
              <a:gs pos="100000">
                <a:srgbClr val="CCE0F2"/>
              </a:gs>
            </a:gsLst>
            <a:lin ang="2700000" scaled="0"/>
          </a:gra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47230" y="166412"/>
            <a:ext cx="2768866" cy="79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 b="16153"/>
          <a:stretch/>
        </p:blipFill>
        <p:spPr>
          <a:xfrm>
            <a:off x="10421574" y="295495"/>
            <a:ext cx="1447100" cy="5327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JFZgMr" TargetMode="External"/><Relationship Id="rId13" Type="http://schemas.openxmlformats.org/officeDocument/2006/relationships/image" Target="../media/image14.tif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wmf"/><Relationship Id="rId12" Type="http://schemas.openxmlformats.org/officeDocument/2006/relationships/hyperlink" Target="http://bit.ly/2KrIgt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tiff"/><Relationship Id="rId5" Type="http://schemas.openxmlformats.org/officeDocument/2006/relationships/image" Target="../media/image10.emf"/><Relationship Id="rId10" Type="http://schemas.openxmlformats.org/officeDocument/2006/relationships/hyperlink" Target="http://bit.ly/2wa27eb" TargetMode="Externa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roInCa_Nursing" TargetMode="External"/><Relationship Id="rId2" Type="http://schemas.openxmlformats.org/officeDocument/2006/relationships/hyperlink" Target="https://www.facebook.com/proincanurs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1" y="1510651"/>
            <a:ext cx="12192000" cy="198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ru-RU" sz="3600" dirty="0" smtClean="0"/>
              <a:t>Содействие инновационному потенциалу </a:t>
            </a:r>
            <a:r>
              <a:rPr lang="ru-RU" sz="3600" dirty="0"/>
              <a:t>высшего образования в области сестринского </a:t>
            </a:r>
            <a:r>
              <a:rPr lang="ru-RU" sz="3600" dirty="0" smtClean="0"/>
              <a:t>дела</a:t>
            </a:r>
            <a:br>
              <a:rPr lang="ru-RU" sz="3600" dirty="0" smtClean="0"/>
            </a:br>
            <a:r>
              <a:rPr lang="ru-RU" sz="3600" dirty="0" smtClean="0"/>
              <a:t>для </a:t>
            </a:r>
            <a:r>
              <a:rPr lang="ru-RU" sz="3600" dirty="0"/>
              <a:t>реформирования здравоохранения </a:t>
            </a:r>
            <a:r>
              <a:rPr lang="ru-RU" sz="3600" dirty="0" smtClean="0"/>
              <a:t>– </a:t>
            </a:r>
            <a:r>
              <a:rPr lang="ru-RU" sz="3600" dirty="0" err="1" smtClean="0"/>
              <a:t>ProInCa</a:t>
            </a:r>
            <a:r>
              <a:rPr lang="fi-FI" sz="3600" b="0" dirty="0" smtClean="0"/>
              <a:t/>
            </a:r>
            <a:br>
              <a:rPr lang="fi-FI" sz="3600" b="0" dirty="0" smtClean="0"/>
            </a:br>
            <a:endParaRPr sz="3600" b="1" i="0" u="none" strike="noStrike" cap="none" dirty="0">
              <a:solidFill>
                <a:schemeClr val="lt1"/>
              </a:solidFill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-1" y="3052886"/>
            <a:ext cx="12192001" cy="225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</a:pPr>
            <a:endParaRPr lang="kk-KZ" sz="2400" b="1" i="0" u="none" strike="noStrike" cap="none" dirty="0" smtClean="0">
              <a:solidFill>
                <a:schemeClr val="lt1"/>
              </a:solidFill>
              <a:sym typeface="Calibri"/>
            </a:endParaRPr>
          </a:p>
          <a:p>
            <a:pPr marL="0" lvl="0" indent="0" algn="ctr">
              <a:spcBef>
                <a:spcPts val="0"/>
              </a:spcBef>
            </a:pPr>
            <a:endParaRPr lang="kk-KZ" b="1" dirty="0"/>
          </a:p>
          <a:p>
            <a:pPr marL="0" lvl="0" indent="0" algn="ctr">
              <a:spcBef>
                <a:spcPts val="0"/>
              </a:spcBef>
            </a:pPr>
            <a:endParaRPr lang="kk-KZ" b="1" dirty="0" smtClean="0"/>
          </a:p>
          <a:p>
            <a:pPr marL="0" lvl="0" indent="0" algn="ctr">
              <a:spcBef>
                <a:spcPts val="0"/>
              </a:spcBef>
            </a:pPr>
            <a:r>
              <a:rPr lang="kk-KZ" dirty="0" smtClean="0"/>
              <a:t>Алма Сыздыкова</a:t>
            </a:r>
          </a:p>
          <a:p>
            <a:pPr marL="0" lvl="0" indent="0" algn="ctr">
              <a:spcBef>
                <a:spcPts val="0"/>
              </a:spcBef>
            </a:pPr>
            <a:r>
              <a:rPr lang="ru-RU" sz="2400" i="0" u="none" strike="noStrike" cap="none" dirty="0" smtClean="0">
                <a:solidFill>
                  <a:schemeClr val="lt1"/>
                </a:solidFill>
                <a:sym typeface="Calibri"/>
              </a:rPr>
              <a:t>КФ «</a:t>
            </a:r>
            <a:r>
              <a:rPr lang="en-US" dirty="0" smtClean="0"/>
              <a:t>University </a:t>
            </a:r>
            <a:r>
              <a:rPr lang="en-US" dirty="0"/>
              <a:t>Medical </a:t>
            </a:r>
            <a:r>
              <a:rPr lang="en-US" dirty="0" smtClean="0"/>
              <a:t>Center</a:t>
            </a:r>
            <a:r>
              <a:rPr lang="ru-RU" dirty="0" smtClean="0"/>
              <a:t>» / Назарбаев Университет</a:t>
            </a:r>
            <a:endParaRPr lang="ru-RU" sz="2400" i="0" u="none" strike="noStrike" cap="none" dirty="0" smtClean="0">
              <a:solidFill>
                <a:schemeClr val="lt1"/>
              </a:solidFill>
              <a:sym typeface="Calibri"/>
            </a:endParaRPr>
          </a:p>
          <a:p>
            <a:pPr marL="0" lvl="0" indent="0" algn="ctr">
              <a:spcBef>
                <a:spcPts val="0"/>
              </a:spcBef>
            </a:pPr>
            <a:r>
              <a:rPr lang="ru-RU" sz="2400" i="0" u="none" strike="noStrike" cap="none" dirty="0" smtClean="0">
                <a:solidFill>
                  <a:schemeClr val="lt1"/>
                </a:solidFill>
                <a:sym typeface="Calibri"/>
              </a:rPr>
              <a:t>Астана, Казахстан</a:t>
            </a:r>
            <a:endParaRPr sz="2400" i="0" u="none" strike="noStrike" cap="none" dirty="0">
              <a:solidFill>
                <a:schemeClr val="lt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078992" y="963352"/>
            <a:ext cx="10274808" cy="6991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indent="-279400"/>
            <a:r>
              <a:rPr lang="en-IN" sz="3200" dirty="0">
                <a:solidFill>
                  <a:schemeClr val="accent5">
                    <a:lumMod val="75000"/>
                  </a:schemeClr>
                </a:solidFill>
              </a:rPr>
              <a:t>WP </a:t>
            </a:r>
            <a:r>
              <a:rPr lang="nl-NL" sz="3200" dirty="0">
                <a:solidFill>
                  <a:schemeClr val="accent5">
                    <a:lumMod val="75000"/>
                  </a:schemeClr>
                </a:solidFill>
              </a:rPr>
              <a:t>2.1 </a:t>
            </a:r>
            <a:r>
              <a:rPr lang="nl-NL" sz="3200" dirty="0" err="1">
                <a:solidFill>
                  <a:schemeClr val="accent5">
                    <a:lumMod val="75000"/>
                  </a:schemeClr>
                </a:solidFill>
              </a:rPr>
              <a:t>Examples</a:t>
            </a:r>
            <a:r>
              <a:rPr lang="nl-NL" sz="3200" dirty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nl-NL" sz="3200" dirty="0" err="1">
                <a:solidFill>
                  <a:schemeClr val="accent5">
                    <a:lumMod val="75000"/>
                  </a:schemeClr>
                </a:solidFill>
              </a:rPr>
              <a:t>good</a:t>
            </a:r>
            <a:r>
              <a:rPr lang="nl-NL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3200" dirty="0" err="1">
                <a:solidFill>
                  <a:schemeClr val="accent5">
                    <a:lumMod val="75000"/>
                  </a:schemeClr>
                </a:solidFill>
              </a:rPr>
              <a:t>practices</a:t>
            </a:r>
            <a:endParaRPr sz="3200" b="1" i="0" u="none" strike="noStrike" cap="none" dirty="0">
              <a:solidFill>
                <a:srgbClr val="0158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DE898B3C-73A6-E144-8B4C-ABAB87267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024313"/>
              </p:ext>
            </p:extLst>
          </p:nvPr>
        </p:nvGraphicFramePr>
        <p:xfrm>
          <a:off x="1383957" y="1779373"/>
          <a:ext cx="10305536" cy="4875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4781">
                  <a:extLst>
                    <a:ext uri="{9D8B030D-6E8A-4147-A177-3AD203B41FA5}">
                      <a16:colId xmlns="" xmlns:a16="http://schemas.microsoft.com/office/drawing/2014/main" val="3468270109"/>
                    </a:ext>
                  </a:extLst>
                </a:gridCol>
                <a:gridCol w="3934780">
                  <a:extLst>
                    <a:ext uri="{9D8B030D-6E8A-4147-A177-3AD203B41FA5}">
                      <a16:colId xmlns="" xmlns:a16="http://schemas.microsoft.com/office/drawing/2014/main" val="3192414915"/>
                    </a:ext>
                  </a:extLst>
                </a:gridCol>
                <a:gridCol w="2435975">
                  <a:extLst>
                    <a:ext uri="{9D8B030D-6E8A-4147-A177-3AD203B41FA5}">
                      <a16:colId xmlns="" xmlns:a16="http://schemas.microsoft.com/office/drawing/2014/main" val="708067995"/>
                    </a:ext>
                  </a:extLst>
                </a:gridCol>
              </a:tblGrid>
              <a:tr h="504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Country</a:t>
                      </a:r>
                      <a:endParaRPr lang="en-GB" sz="2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/region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Organisations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Internetadres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5853398"/>
                  </a:ext>
                </a:extLst>
              </a:tr>
              <a:tr h="560688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World wide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1. International Council of Nurses (ICN) </a:t>
                      </a:r>
                      <a:endParaRPr lang="en-GB" sz="2400" dirty="0">
                        <a:effectLst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http://www.icn.ch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7610395"/>
                  </a:ext>
                </a:extLst>
              </a:tr>
              <a:tr h="560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2. Sigma Global Nursing </a:t>
                      </a:r>
                      <a:r>
                        <a:rPr lang="en-US" sz="1600" dirty="0" err="1">
                          <a:effectLst/>
                        </a:rPr>
                        <a:t>Exellence</a:t>
                      </a:r>
                      <a:endParaRPr lang="en-GB" sz="2400" dirty="0">
                        <a:effectLst/>
                      </a:endParaRPr>
                    </a:p>
                    <a:p>
                      <a:pPr marL="457200" lvl="1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/Rho Chi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https://www.sigmanursing.org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61812882"/>
                  </a:ext>
                </a:extLst>
              </a:tr>
              <a:tr h="280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highlight>
                            <a:srgbClr val="D3D3D3"/>
                          </a:highlight>
                        </a:rPr>
                        <a:t>3. </a:t>
                      </a:r>
                      <a:r>
                        <a:rPr lang="en-US" sz="16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Acendio</a:t>
                      </a:r>
                      <a:r>
                        <a:rPr lang="en-US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(the Association for Common European Nursing Diagnoses, Interventions and Outcomes 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highlight>
                            <a:srgbClr val="D3D3D3"/>
                          </a:highlight>
                        </a:rPr>
                        <a:t>http://www.acendio.net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28725933"/>
                  </a:ext>
                </a:extLst>
              </a:tr>
              <a:tr h="280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dirty="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05743110"/>
                  </a:ext>
                </a:extLst>
              </a:tr>
              <a:tr h="5606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Netherlands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4. </a:t>
                      </a:r>
                      <a:r>
                        <a:rPr lang="en-GB" sz="1600" dirty="0" err="1">
                          <a:effectLst/>
                        </a:rPr>
                        <a:t>Vilans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endParaRPr lang="en-GB" sz="2400" dirty="0">
                        <a:effectLst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https://www.vilans.nl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23902251"/>
                  </a:ext>
                </a:extLst>
              </a:tr>
              <a:tr h="2803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Finland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5. Nursing Research Foundation HOTUS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http://www.hotus.fi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01503716"/>
                  </a:ext>
                </a:extLst>
              </a:tr>
              <a:tr h="5606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Kazakhstan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6. Republic Public Association Specialists of Nursing </a:t>
                      </a:r>
                      <a:r>
                        <a:rPr lang="en-US" sz="1600" dirty="0" err="1">
                          <a:effectLst/>
                        </a:rPr>
                        <a:t>Paryz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http://www.paryz.kz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59930287"/>
                  </a:ext>
                </a:extLst>
              </a:tr>
              <a:tr h="897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Russia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7. Public organization "Russian Nurses' Association" (RNA)</a:t>
                      </a:r>
                      <a:br>
                        <a:rPr lang="en-US" sz="1600" dirty="0">
                          <a:effectLst/>
                        </a:rPr>
                      </a:b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</a:t>
                      </a:r>
                      <a:r>
                        <a:rPr lang="en-US" sz="1600" dirty="0" err="1">
                          <a:effectLst/>
                        </a:rPr>
                        <a:t>www.medsestre.ru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19731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9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9"/>
          <p:cNvSpPr txBox="1">
            <a:spLocks noGrp="1"/>
          </p:cNvSpPr>
          <p:nvPr>
            <p:ph type="title"/>
          </p:nvPr>
        </p:nvSpPr>
        <p:spPr>
          <a:xfrm>
            <a:off x="3575050" y="513377"/>
            <a:ext cx="6709410" cy="59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3200" dirty="0" smtClean="0"/>
              <a:t>РП 2.2</a:t>
            </a:r>
            <a:r>
              <a:rPr lang="ru-RU" sz="3200" dirty="0"/>
              <a:t>. Эффективность и </a:t>
            </a:r>
            <a:r>
              <a:rPr lang="ru-RU" sz="3200" dirty="0" smtClean="0"/>
              <a:t>качество через доказательную</a:t>
            </a:r>
            <a:br>
              <a:rPr lang="ru-RU" sz="3200" dirty="0" smtClean="0"/>
            </a:br>
            <a:r>
              <a:rPr lang="ru-RU" sz="3200" dirty="0" smtClean="0"/>
              <a:t>сестринскую практику</a:t>
            </a:r>
            <a:endParaRPr sz="3200" b="1" i="0" u="none" strike="noStrike" cap="none" dirty="0">
              <a:solidFill>
                <a:srgbClr val="0158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7600" y="1883551"/>
            <a:ext cx="10591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1200"/>
              </a:spcBef>
            </a:pPr>
            <a:r>
              <a:rPr lang="kk-KZ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kk-KZ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основных и</a:t>
            </a:r>
            <a:r>
              <a:rPr lang="ru-RU" sz="19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</a:t>
            </a: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РП 2.2. </a:t>
            </a: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заключается в повышении потенциала </a:t>
            </a: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обучают доказательной сестринской практике</a:t>
            </a: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ts val="1200"/>
              </a:spcBef>
            </a:pPr>
            <a:endParaRPr lang="ru-RU" sz="19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1200"/>
              </a:spcBef>
            </a:pPr>
            <a:r>
              <a:rPr lang="ru-RU" sz="19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наилучшего опыта внедрения сестринского </a:t>
            </a: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дела, основанного на доказательствах, в </a:t>
            </a: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сестринскую науку, образование и практику</a:t>
            </a: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ts val="1200"/>
              </a:spcBef>
            </a:pPr>
            <a:r>
              <a:rPr lang="ru-RU" sz="1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 целей </a:t>
            </a:r>
            <a:r>
              <a:rPr lang="ru-RU" sz="1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РП 2.2. был </a:t>
            </a:r>
            <a:r>
              <a:rPr lang="ru-RU" sz="1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 анализ пробелов в доказательном сестринском деле на основе исследования содержания существующих рабочих программ обучения. </a:t>
            </a:r>
            <a:r>
              <a:rPr lang="ru-RU" sz="1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sz="1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обзор </a:t>
            </a:r>
            <a:r>
              <a:rPr lang="ru-RU" sz="1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содержания действующей </a:t>
            </a:r>
            <a:r>
              <a:rPr lang="ru-RU" sz="1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учебной программы на уровне бакалавра и магистра по специальности сестринское дело, </a:t>
            </a:r>
            <a:r>
              <a:rPr lang="ru-RU" sz="1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отношении доказательной </a:t>
            </a:r>
            <a:r>
              <a:rPr lang="ru-RU" sz="1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сестринской </a:t>
            </a:r>
            <a:r>
              <a:rPr lang="ru-RU" sz="1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практики. </a:t>
            </a:r>
            <a:r>
              <a:rPr lang="ru-RU" sz="1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пробелы в обучении доказательной сестринской </a:t>
            </a:r>
            <a:r>
              <a:rPr lang="ru-RU" sz="1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практике будут  </a:t>
            </a:r>
            <a:r>
              <a:rPr lang="ru-RU" sz="1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представлены в отчете анализа пробелов и будут использованы для составления национальных обучающих материалов по доказательной сестринской </a:t>
            </a:r>
            <a:r>
              <a:rPr lang="ru-RU" sz="1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практике.</a:t>
            </a:r>
            <a:endParaRPr lang="ru-RU" sz="1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/>
          <p:cNvSpPr txBox="1">
            <a:spLocks noGrp="1"/>
          </p:cNvSpPr>
          <p:nvPr>
            <p:ph type="title"/>
          </p:nvPr>
        </p:nvSpPr>
        <p:spPr>
          <a:xfrm>
            <a:off x="3575050" y="513377"/>
            <a:ext cx="6709410" cy="59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400" dirty="0" smtClean="0"/>
              <a:t>РП 2.3</a:t>
            </a:r>
            <a:r>
              <a:rPr lang="ru-RU" sz="2400" dirty="0"/>
              <a:t>. Создание исследовательских программ ВУЗов и </a:t>
            </a:r>
            <a:r>
              <a:rPr lang="ru-RU" sz="2400" dirty="0" err="1"/>
              <a:t>нетворкинга</a:t>
            </a:r>
            <a:r>
              <a:rPr lang="ru-RU" sz="2400" dirty="0"/>
              <a:t> в сестринском деле</a:t>
            </a:r>
            <a:endParaRPr sz="2400" b="1" i="0" u="none" strike="noStrike" cap="none" dirty="0">
              <a:solidFill>
                <a:srgbClr val="01588E"/>
              </a:solidFill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1257" y="1107488"/>
            <a:ext cx="1069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b="1" dirty="0">
                <a:latin typeface="Calibri" panose="020F0502020204030204" pitchFamily="34" charset="0"/>
              </a:rPr>
              <a:t>Цель: </a:t>
            </a:r>
            <a:r>
              <a:rPr lang="ru-RU" sz="2000" dirty="0" smtClean="0">
                <a:latin typeface="Calibri" panose="020F0502020204030204" pitchFamily="34" charset="0"/>
              </a:rPr>
              <a:t>укрепление </a:t>
            </a:r>
            <a:r>
              <a:rPr lang="ru-RU" sz="2000" dirty="0">
                <a:latin typeface="Calibri" panose="020F0502020204030204" pitchFamily="34" charset="0"/>
              </a:rPr>
              <a:t>роли медицинских университетов в создании исследовательской работы, основанной на доказательствах в сфере сестринского дела с целью повышения качества и безопасности системы </a:t>
            </a:r>
            <a:r>
              <a:rPr lang="ru-RU" sz="2000" dirty="0" smtClean="0">
                <a:latin typeface="Calibri" panose="020F0502020204030204" pitchFamily="34" charset="0"/>
              </a:rPr>
              <a:t>здравоохранения.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662" y="5361029"/>
            <a:ext cx="1005590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kk-KZ" i="1" dirty="0">
                <a:latin typeface="Calibri" panose="020F0502020204030204" pitchFamily="34" charset="0"/>
              </a:rPr>
              <a:t>проведен опрос ВУЗов для изучения существующей </a:t>
            </a:r>
            <a:r>
              <a:rPr lang="kk-KZ" i="1" dirty="0" smtClean="0">
                <a:latin typeface="Calibri" panose="020F0502020204030204" pitchFamily="34" charset="0"/>
              </a:rPr>
              <a:t>инфраструктуры </a:t>
            </a:r>
            <a:r>
              <a:rPr lang="kk-KZ" i="1" dirty="0">
                <a:latin typeface="Calibri" panose="020F0502020204030204" pitchFamily="34" charset="0"/>
              </a:rPr>
              <a:t>для проведения исследований в сестринском деле</a:t>
            </a:r>
            <a:r>
              <a:rPr lang="ru-RU" i="1" dirty="0">
                <a:latin typeface="Calibri" panose="020F0502020204030204" pitchFamily="34" charset="0"/>
              </a:rPr>
              <a:t>. Отчет с рекомендациями по улучшению инфраструктуры, необходимых для проведения исследований, будет завершен в сентябре 2018 года.</a:t>
            </a:r>
          </a:p>
          <a:p>
            <a:pPr algn="just">
              <a:spcBef>
                <a:spcPts val="1200"/>
              </a:spcBef>
            </a:pPr>
            <a:r>
              <a:rPr lang="ru-RU" i="1" dirty="0">
                <a:latin typeface="Calibri" panose="020F0502020204030204" pitchFamily="34" charset="0"/>
              </a:rPr>
              <a:t>Кроме того, до конца июня </a:t>
            </a:r>
            <a:r>
              <a:rPr lang="ru-RU" i="1" dirty="0" err="1">
                <a:latin typeface="Calibri" panose="020F0502020204030204" pitchFamily="34" charset="0"/>
              </a:rPr>
              <a:t>т.г</a:t>
            </a:r>
            <a:r>
              <a:rPr lang="ru-RU" i="1" dirty="0">
                <a:latin typeface="Calibri" panose="020F0502020204030204" pitchFamily="34" charset="0"/>
              </a:rPr>
              <a:t>. будет проведено интервью фокус-групп для поддержки разработки исследовательской программы по сестринскому делу в медицинских университетах. </a:t>
            </a:r>
          </a:p>
          <a:p>
            <a:endParaRPr lang="ru-RU" dirty="0"/>
          </a:p>
        </p:txBody>
      </p:sp>
      <p:grpSp>
        <p:nvGrpSpPr>
          <p:cNvPr id="6" name="Shape 92"/>
          <p:cNvGrpSpPr/>
          <p:nvPr/>
        </p:nvGrpSpPr>
        <p:grpSpPr>
          <a:xfrm>
            <a:off x="1235187" y="2123151"/>
            <a:ext cx="10325540" cy="3210583"/>
            <a:chOff x="9592" y="643762"/>
            <a:chExt cx="10325540" cy="3210583"/>
          </a:xfrm>
        </p:grpSpPr>
        <p:sp>
          <p:nvSpPr>
            <p:cNvPr id="7" name="Shape 93"/>
            <p:cNvSpPr/>
            <p:nvPr/>
          </p:nvSpPr>
          <p:spPr>
            <a:xfrm>
              <a:off x="9592" y="1034180"/>
              <a:ext cx="1985680" cy="2429747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94"/>
            <p:cNvSpPr txBox="1"/>
            <p:nvPr/>
          </p:nvSpPr>
          <p:spPr>
            <a:xfrm>
              <a:off x="67751" y="1092339"/>
              <a:ext cx="1869362" cy="23134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</a:t>
              </a:r>
            </a:p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ru-RU" sz="18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Поддержка  развития </a:t>
              </a:r>
              <a:r>
                <a:rPr lang="en-US" sz="18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18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исследователь-</a:t>
              </a:r>
              <a:r>
                <a:rPr lang="ru-RU" sz="1800" b="1" i="0" u="none" strike="noStrike" cap="none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ской</a:t>
              </a:r>
              <a:r>
                <a:rPr lang="ru-RU" sz="18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инфраструктуры в СД </a:t>
              </a:r>
              <a:endPara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95"/>
            <p:cNvSpPr/>
            <p:nvPr/>
          </p:nvSpPr>
          <p:spPr>
            <a:xfrm>
              <a:off x="2193841" y="2002830"/>
              <a:ext cx="420964" cy="492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96"/>
            <p:cNvSpPr txBox="1"/>
            <p:nvPr/>
          </p:nvSpPr>
          <p:spPr>
            <a:xfrm>
              <a:off x="2193841" y="2101320"/>
              <a:ext cx="294675" cy="2954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97"/>
            <p:cNvSpPr/>
            <p:nvPr/>
          </p:nvSpPr>
          <p:spPr>
            <a:xfrm>
              <a:off x="2789545" y="643762"/>
              <a:ext cx="1985680" cy="3210583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98"/>
            <p:cNvSpPr txBox="1"/>
            <p:nvPr/>
          </p:nvSpPr>
          <p:spPr>
            <a:xfrm>
              <a:off x="2847704" y="701922"/>
              <a:ext cx="1869362" cy="28515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18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</a:t>
              </a:r>
              <a:r>
                <a:rPr lang="ru-RU" sz="18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ддержка  развития </a:t>
              </a:r>
              <a:r>
                <a:rPr lang="ru-RU" sz="1800" b="1" i="0" u="none" strike="noStrike" cap="none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исследовательс</a:t>
              </a:r>
              <a:r>
                <a:rPr lang="ru-RU" sz="18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-ких программ по СД в ВУЗах РК </a:t>
              </a:r>
              <a:r>
                <a:rPr lang="en-US" sz="18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18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путем изучения мировой практики развития сестринских исследований</a:t>
              </a:r>
              <a:endPara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99"/>
            <p:cNvSpPr/>
            <p:nvPr/>
          </p:nvSpPr>
          <p:spPr>
            <a:xfrm>
              <a:off x="4973794" y="2002830"/>
              <a:ext cx="420964" cy="492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00"/>
            <p:cNvSpPr txBox="1"/>
            <p:nvPr/>
          </p:nvSpPr>
          <p:spPr>
            <a:xfrm>
              <a:off x="4973794" y="2101320"/>
              <a:ext cx="294675" cy="2954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01"/>
            <p:cNvSpPr/>
            <p:nvPr/>
          </p:nvSpPr>
          <p:spPr>
            <a:xfrm>
              <a:off x="5569499" y="944653"/>
              <a:ext cx="1985680" cy="260880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02"/>
            <p:cNvSpPr txBox="1"/>
            <p:nvPr/>
          </p:nvSpPr>
          <p:spPr>
            <a:xfrm>
              <a:off x="5627658" y="1002812"/>
              <a:ext cx="1869362" cy="24924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</a:t>
              </a:r>
            </a:p>
            <a:p>
              <a:pPr lvl="0" indent="-114300" algn="ctr">
                <a:buClr>
                  <a:schemeClr val="dk1"/>
                </a:buClr>
                <a:buSzPts val="1800"/>
              </a:pPr>
              <a:r>
                <a:rPr lang="ru-RU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Построение </a:t>
              </a:r>
              <a:r>
                <a:rPr lang="ru-RU" sz="18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 партнерства </a:t>
              </a:r>
              <a:r>
                <a:rPr lang="ru-RU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ВУЗов и </a:t>
              </a:r>
              <a:r>
                <a:rPr lang="ru-RU" sz="18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медорганиза-ций</a:t>
              </a:r>
              <a:r>
                <a:rPr lang="ru-RU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 в исследованиях </a:t>
              </a:r>
              <a:r>
                <a:rPr lang="ru-RU" sz="18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 СД</a:t>
              </a:r>
              <a:endPara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03"/>
            <p:cNvSpPr/>
            <p:nvPr/>
          </p:nvSpPr>
          <p:spPr>
            <a:xfrm>
              <a:off x="7753748" y="2002830"/>
              <a:ext cx="420964" cy="492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04"/>
            <p:cNvSpPr txBox="1"/>
            <p:nvPr/>
          </p:nvSpPr>
          <p:spPr>
            <a:xfrm>
              <a:off x="7753748" y="2101320"/>
              <a:ext cx="294675" cy="2954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05"/>
            <p:cNvSpPr/>
            <p:nvPr/>
          </p:nvSpPr>
          <p:spPr>
            <a:xfrm>
              <a:off x="8349452" y="1012895"/>
              <a:ext cx="1985680" cy="2472318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106"/>
            <p:cNvSpPr txBox="1"/>
            <p:nvPr/>
          </p:nvSpPr>
          <p:spPr>
            <a:xfrm>
              <a:off x="8407611" y="1071054"/>
              <a:ext cx="1869362" cy="235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75" tIns="68575" rIns="68575" bIns="68575" anchor="ctr" anchorCtr="0">
              <a:noAutofit/>
            </a:bodyPr>
            <a:lstStyle/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</a:t>
              </a:r>
            </a:p>
            <a:p>
              <a:pPr lvl="0" indent="-114300" algn="ctr">
                <a:spcBef>
                  <a:spcPts val="630"/>
                </a:spcBef>
                <a:buClr>
                  <a:schemeClr val="dk1"/>
                </a:buClr>
                <a:buSzPts val="1800"/>
              </a:pPr>
              <a:r>
                <a:rPr lang="ru-RU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Совместные международные </a:t>
              </a:r>
              <a:r>
                <a:rPr lang="ru-RU" sz="1800" b="1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исследовательс</a:t>
              </a:r>
              <a:r>
                <a:rPr lang="ru-RU" sz="18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-кие </a:t>
              </a:r>
              <a:r>
                <a:rPr lang="ru-RU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проекты по </a:t>
              </a:r>
              <a:r>
                <a:rPr lang="ru-RU" sz="18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СД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9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/>
          <p:cNvSpPr txBox="1">
            <a:spLocks noGrp="1"/>
          </p:cNvSpPr>
          <p:nvPr>
            <p:ph type="title"/>
          </p:nvPr>
        </p:nvSpPr>
        <p:spPr>
          <a:xfrm>
            <a:off x="3587750" y="310177"/>
            <a:ext cx="6709410" cy="59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3200" dirty="0" smtClean="0"/>
              <a:t>РП 2.4</a:t>
            </a:r>
            <a:r>
              <a:rPr lang="ru-RU" sz="3200" dirty="0"/>
              <a:t>. Модернизация </a:t>
            </a:r>
            <a:r>
              <a:rPr lang="ru-RU" sz="3200" dirty="0" smtClean="0"/>
              <a:t>лидерства</a:t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сестринском деле</a:t>
            </a:r>
            <a:endParaRPr sz="3200" b="1" i="0" u="none" strike="noStrike" cap="none" dirty="0">
              <a:solidFill>
                <a:srgbClr val="0158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2200" y="1057412"/>
            <a:ext cx="107061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РП 2.4. разработан на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основе анализа 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потребностей в развитии сестринской практики Казахстана, а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в сотрудничестве между  учреждениями здравоохранения и медицинскими университетами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РП фокусируется на трех основных положениях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сильной позиции и управленческой 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роли медицинской сестры в учреждениях здравоохранения Казахстана;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современных навыков управления медсестринским персоналом в учреждениях здравоохранения 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Казахстана;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сотрудничества  практического здравоохранения  и  образовательной системы в области модернизации сестринского лидерства  и сестринской практики.</a:t>
            </a:r>
          </a:p>
          <a:p>
            <a:pPr algn="just">
              <a:spcBef>
                <a:spcPts val="1200"/>
              </a:spcBef>
            </a:pPr>
            <a:r>
              <a:rPr lang="ru-RU" sz="19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роли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позиции медицинской сестры на структурном уровне, 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потенциала  системы лидерства и управления сестринского дела </a:t>
            </a:r>
            <a:endParaRPr lang="ru-RU" sz="1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1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сегодня завершено анкетирование по вопросам </a:t>
            </a:r>
            <a:r>
              <a:rPr lang="ru-RU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управленческих навыков медицинских сестер и врачей руководящего звена. Опрошено 250 респондентов </a:t>
            </a:r>
            <a:r>
              <a:rPr lang="ru-RU" sz="1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40 </a:t>
            </a:r>
            <a:r>
              <a:rPr lang="ru-RU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лечебных учреждений </a:t>
            </a:r>
            <a:r>
              <a:rPr lang="ru-RU" sz="1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РК. Анализ </a:t>
            </a:r>
            <a:r>
              <a:rPr lang="ru-RU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и подготовка отчета </a:t>
            </a:r>
            <a:r>
              <a:rPr lang="ru-RU" sz="1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планируется с </a:t>
            </a:r>
            <a:r>
              <a:rPr lang="ru-RU" sz="1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июля по сентябрь </a:t>
            </a:r>
            <a:r>
              <a:rPr lang="ru-RU" sz="1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года.</a:t>
            </a:r>
            <a:endParaRPr lang="ru-RU" sz="1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583" y="867735"/>
            <a:ext cx="10740980" cy="936104"/>
          </a:xfrm>
        </p:spPr>
        <p:txBody>
          <a:bodyPr/>
          <a:lstStyle/>
          <a:p>
            <a:r>
              <a:rPr lang="en-US" sz="3200" dirty="0" smtClean="0"/>
              <a:t>WP4 </a:t>
            </a:r>
            <a:r>
              <a:rPr lang="ru-RU" sz="3200" dirty="0" smtClean="0"/>
              <a:t>Диссеминация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54015"/>
              </p:ext>
            </p:extLst>
          </p:nvPr>
        </p:nvGraphicFramePr>
        <p:xfrm>
          <a:off x="1506827" y="1697911"/>
          <a:ext cx="10161432" cy="432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716">
                  <a:extLst>
                    <a:ext uri="{9D8B030D-6E8A-4147-A177-3AD203B41FA5}">
                      <a16:colId xmlns:a16="http://schemas.microsoft.com/office/drawing/2014/main" xmlns="" val="2836243054"/>
                    </a:ext>
                  </a:extLst>
                </a:gridCol>
                <a:gridCol w="5080716">
                  <a:extLst>
                    <a:ext uri="{9D8B030D-6E8A-4147-A177-3AD203B41FA5}">
                      <a16:colId xmlns:a16="http://schemas.microsoft.com/office/drawing/2014/main" xmlns="" val="4186646389"/>
                    </a:ext>
                  </a:extLst>
                </a:gridCol>
              </a:tblGrid>
              <a:tr h="38112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Целевая группа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Пути/каналы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3510278"/>
                  </a:ext>
                </a:extLst>
              </a:tr>
              <a:tr h="20672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/>
                        <a:t>МОН, МЗ РК</a:t>
                      </a:r>
                      <a:endParaRPr lang="en-US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Академическое общество</a:t>
                      </a:r>
                      <a:endParaRPr lang="en-US" sz="1800" baseline="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/>
                        <a:t>Международное сестринское сообщество</a:t>
                      </a:r>
                      <a:endParaRPr lang="en-US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Практическое здравоохранение</a:t>
                      </a:r>
                      <a:endParaRPr lang="en-US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Пациенты и социум</a:t>
                      </a:r>
                      <a:endParaRPr lang="en-US" sz="1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Пресс релизы</a:t>
                      </a:r>
                      <a:endParaRPr lang="en-US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Веб сайт</a:t>
                      </a:r>
                      <a:endParaRPr lang="en-US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err="1" smtClean="0"/>
                        <a:t>Соцсети</a:t>
                      </a:r>
                      <a:endParaRPr lang="en-US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Блог</a:t>
                      </a:r>
                      <a:endParaRPr lang="en-US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Информационные бюллетени</a:t>
                      </a:r>
                      <a:endParaRPr lang="en-US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Конференции, встречи, мастер-классы</a:t>
                      </a:r>
                      <a:endParaRPr lang="en-US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Отчеты/научные публикации</a:t>
                      </a:r>
                      <a:endParaRPr lang="en-US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Erasmus+ </a:t>
                      </a:r>
                      <a:r>
                        <a:rPr lang="ru-RU" sz="1800" baseline="0" dirty="0" smtClean="0"/>
                        <a:t>платформа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1090853"/>
                  </a:ext>
                </a:extLst>
              </a:tr>
              <a:tr h="1221676">
                <a:tc gridSpan="2">
                  <a:txBody>
                    <a:bodyPr/>
                    <a:lstStyle/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Уровень распространения и реализации ориентирован на:</a:t>
                      </a:r>
                      <a:b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Осведомленность / образование</a:t>
                      </a:r>
                      <a:b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Действие / участие</a:t>
                      </a:r>
                      <a:b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ru-RU" sz="18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Поддержка</a:t>
                      </a:r>
                      <a:endParaRPr lang="en-US" sz="1800" b="0" i="0" u="none" strike="noStrike" cap="none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1003940"/>
                  </a:ext>
                </a:extLst>
              </a:tr>
              <a:tr h="440424">
                <a:tc grid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8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4810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2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9"/>
          <p:cNvSpPr txBox="1">
            <a:spLocks noGrp="1"/>
          </p:cNvSpPr>
          <p:nvPr>
            <p:ph type="title"/>
          </p:nvPr>
        </p:nvSpPr>
        <p:spPr>
          <a:xfrm>
            <a:off x="3600450" y="310177"/>
            <a:ext cx="6709410" cy="59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600" b="1" i="0" u="none" strike="noStrike" cap="none" dirty="0" smtClean="0">
                <a:solidFill>
                  <a:srgbClr val="01588E"/>
                </a:solidFill>
                <a:sym typeface="Calibri"/>
              </a:rPr>
              <a:t>Распространение результатов</a:t>
            </a:r>
            <a:endParaRPr sz="2600" b="1" i="0" u="none" strike="noStrike" cap="none" dirty="0">
              <a:solidFill>
                <a:srgbClr val="01588E"/>
              </a:solidFill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0388" y="4313623"/>
            <a:ext cx="65214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Разработаны информационные бюллетени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ProInCa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NEWS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лифлеты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английском и русском языках</a:t>
            </a:r>
            <a:endParaRPr lang="ru-RU" sz="600" u="sng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2000" u="sng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Подписывайтесь на нас:</a:t>
            </a:r>
          </a:p>
          <a:p>
            <a:pPr algn="ctr"/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kk-KZ" sz="6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084364"/>
              </p:ext>
            </p:extLst>
          </p:nvPr>
        </p:nvGraphicFramePr>
        <p:xfrm>
          <a:off x="6603408" y="1055673"/>
          <a:ext cx="3995371" cy="3087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Acrobat Document" r:id="rId4" imgW="7543800" imgH="5829300" progId="AcroExch.Document.11">
                  <p:embed/>
                </p:oleObj>
              </mc:Choice>
              <mc:Fallback>
                <p:oleObj name="Acrobat Document" r:id="rId4" imgW="7543800" imgH="5829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3408" y="1055673"/>
                        <a:ext cx="3995371" cy="3087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706664"/>
              </p:ext>
            </p:extLst>
          </p:nvPr>
        </p:nvGraphicFramePr>
        <p:xfrm>
          <a:off x="1290317" y="1055673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Acrobat Document" r:id="rId6" imgW="5829480" imgH="7543800" progId="AcroExch.Document.11">
                  <p:embed/>
                </p:oleObj>
              </mc:Choice>
              <mc:Fallback>
                <p:oleObj name="Acrobat Document" r:id="rId6" imgW="582948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0317" y="1055673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">
            <a:hlinkClick r:id="rId8"/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300038" y="5702252"/>
            <a:ext cx="645160" cy="645160"/>
          </a:xfrm>
          <a:prstGeom prst="rect">
            <a:avLst/>
          </a:prstGeom>
        </p:spPr>
      </p:pic>
      <p:pic>
        <p:nvPicPr>
          <p:cNvPr id="15" name="Picture 45">
            <a:hlinkClick r:id="rId10"/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8407241" y="5783851"/>
            <a:ext cx="495300" cy="481965"/>
          </a:xfrm>
          <a:prstGeom prst="rect">
            <a:avLst/>
          </a:prstGeom>
        </p:spPr>
      </p:pic>
      <p:pic>
        <p:nvPicPr>
          <p:cNvPr id="16" name="Picture 47">
            <a:hlinkClick r:id="rId12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9234804" y="5806075"/>
            <a:ext cx="673100" cy="4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092200" y="1117600"/>
            <a:ext cx="10629900" cy="496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0700" indent="-342900" algn="just">
              <a:spcBef>
                <a:spcPts val="1200"/>
              </a:spcBef>
            </a:pPr>
            <a:r>
              <a:rPr lang="ru-RU" sz="2200" dirty="0"/>
              <a:t>Устойчивые механизмы сотрудничества и обмена знаниями между национальным и международным академическим </a:t>
            </a:r>
            <a:r>
              <a:rPr lang="ru-RU" sz="2200" dirty="0" smtClean="0"/>
              <a:t>сообществом сестринского дела.</a:t>
            </a:r>
          </a:p>
          <a:p>
            <a:pPr marL="520700" indent="-342900" algn="just">
              <a:spcBef>
                <a:spcPts val="1200"/>
              </a:spcBef>
            </a:pPr>
            <a:endParaRPr lang="ru-RU" sz="2200" dirty="0" smtClean="0"/>
          </a:p>
          <a:p>
            <a:pPr marL="520700" indent="-342900" algn="just">
              <a:spcBef>
                <a:spcPts val="1200"/>
              </a:spcBef>
            </a:pPr>
            <a:r>
              <a:rPr lang="ru-RU" sz="2200" dirty="0" smtClean="0"/>
              <a:t>Повышение значимости сестринского образования для рынка труда посредством внедрения сестринского дела,</a:t>
            </a:r>
            <a:r>
              <a:rPr lang="ru-RU" sz="2200" dirty="0"/>
              <a:t> основанного на </a:t>
            </a:r>
            <a:r>
              <a:rPr lang="ru-RU" sz="2200" dirty="0" smtClean="0"/>
              <a:t>доказательствах.</a:t>
            </a:r>
          </a:p>
          <a:p>
            <a:pPr marL="520700" indent="-342900" algn="just">
              <a:spcBef>
                <a:spcPts val="1200"/>
              </a:spcBef>
            </a:pPr>
            <a:endParaRPr lang="ru-RU" sz="2200" dirty="0" smtClean="0"/>
          </a:p>
          <a:p>
            <a:pPr marL="520700" indent="-342900" algn="just">
              <a:spcBef>
                <a:spcPts val="1200"/>
              </a:spcBef>
            </a:pPr>
            <a:r>
              <a:rPr lang="ru-RU" sz="2200" dirty="0"/>
              <a:t>Усиление роли медицинских университетов в </a:t>
            </a:r>
            <a:r>
              <a:rPr lang="ru-RU" sz="2200" dirty="0" smtClean="0"/>
              <a:t>проведении научно-исследовательских </a:t>
            </a:r>
            <a:r>
              <a:rPr lang="ru-RU" sz="2200" dirty="0"/>
              <a:t>работ в области </a:t>
            </a:r>
            <a:r>
              <a:rPr lang="ru-RU" sz="2200" dirty="0" smtClean="0"/>
              <a:t>сестринского дела.</a:t>
            </a:r>
          </a:p>
          <a:p>
            <a:pPr marL="520700" indent="-342900" algn="just">
              <a:spcBef>
                <a:spcPts val="1200"/>
              </a:spcBef>
            </a:pPr>
            <a:endParaRPr lang="ru-RU" sz="2200" dirty="0" smtClean="0"/>
          </a:p>
          <a:p>
            <a:pPr marL="520700" indent="-342900" algn="just">
              <a:spcBef>
                <a:spcPts val="1200"/>
              </a:spcBef>
            </a:pPr>
            <a:r>
              <a:rPr lang="ru-RU" sz="2200" dirty="0" smtClean="0"/>
              <a:t>Новая </a:t>
            </a:r>
            <a:r>
              <a:rPr lang="ru-RU" sz="2200" dirty="0"/>
              <a:t>устойчивая система сестринского лидерства и управления </a:t>
            </a:r>
            <a:r>
              <a:rPr lang="ru-RU" sz="2200" dirty="0" smtClean="0"/>
              <a:t>с </a:t>
            </a:r>
            <a:r>
              <a:rPr lang="ru-RU" sz="2200" dirty="0"/>
              <a:t>участием институтов высшего образования и медицинских </a:t>
            </a:r>
            <a:r>
              <a:rPr lang="ru-RU" sz="2200" dirty="0" smtClean="0"/>
              <a:t>организаций.</a:t>
            </a:r>
            <a:endParaRPr lang="ru-RU" sz="2200" dirty="0"/>
          </a:p>
          <a:p>
            <a:pPr marL="685800" indent="-457200">
              <a:spcBef>
                <a:spcPts val="1200"/>
              </a:spcBef>
            </a:pPr>
            <a:endParaRPr sz="22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4" name="Shape 119"/>
          <p:cNvSpPr txBox="1">
            <a:spLocks/>
          </p:cNvSpPr>
          <p:nvPr/>
        </p:nvSpPr>
        <p:spPr>
          <a:xfrm>
            <a:off x="3600450" y="310177"/>
            <a:ext cx="6709410" cy="59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pPr algn="ctr"/>
            <a:r>
              <a:rPr lang="ru-RU" sz="3200" dirty="0" smtClean="0"/>
              <a:t>Ожидаемые результаты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13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 algn="just">
              <a:buNone/>
            </a:pPr>
            <a:r>
              <a:rPr lang="ru-RU" sz="3600" i="1" dirty="0" smtClean="0"/>
              <a:t>«Собраться вместе – это начало,</a:t>
            </a:r>
          </a:p>
          <a:p>
            <a:pPr marL="50800" indent="0" algn="just">
              <a:buNone/>
            </a:pPr>
            <a:r>
              <a:rPr lang="ru-RU" sz="3600" i="1" dirty="0" smtClean="0"/>
              <a:t> Оставаться вместе – это прогресс,</a:t>
            </a:r>
          </a:p>
          <a:p>
            <a:pPr marL="50800" indent="0" algn="just">
              <a:buNone/>
            </a:pPr>
            <a:r>
              <a:rPr lang="ru-RU" sz="3600" i="1" dirty="0" smtClean="0"/>
              <a:t> Работать вместе – это успех»</a:t>
            </a:r>
          </a:p>
          <a:p>
            <a:pPr marL="50800" indent="0" algn="just">
              <a:buNone/>
            </a:pPr>
            <a:r>
              <a:rPr lang="ru-RU" sz="3600" i="1" dirty="0"/>
              <a:t> </a:t>
            </a:r>
            <a:r>
              <a:rPr lang="ru-RU" sz="3600" i="1" dirty="0" smtClean="0"/>
              <a:t>           </a:t>
            </a:r>
          </a:p>
          <a:p>
            <a:pPr marL="50800" indent="0" algn="just">
              <a:buNone/>
            </a:pPr>
            <a:r>
              <a:rPr lang="ru-RU" sz="3600" i="1" dirty="0"/>
              <a:t> </a:t>
            </a:r>
            <a:r>
              <a:rPr lang="ru-RU" sz="3600" i="1" dirty="0" smtClean="0"/>
              <a:t>                                                      </a:t>
            </a:r>
            <a:r>
              <a:rPr lang="ru-RU" dirty="0" smtClean="0"/>
              <a:t>Генри Форд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072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6853" y="2508393"/>
            <a:ext cx="10675344" cy="1325563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7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8992" y="2096155"/>
            <a:ext cx="3875145" cy="4573161"/>
          </a:xfrm>
        </p:spPr>
        <p:txBody>
          <a:bodyPr/>
          <a:lstStyle/>
          <a:p>
            <a:endParaRPr lang="ru-RU" sz="1800" dirty="0" smtClean="0"/>
          </a:p>
          <a:p>
            <a:pPr marL="5080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8900" y="1682154"/>
            <a:ext cx="4241800" cy="3747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</a:pPr>
            <a:r>
              <a:rPr lang="en-US" sz="2800" dirty="0">
                <a:latin typeface="Calibri"/>
                <a:sym typeface="Calibri"/>
              </a:rPr>
              <a:t>Databases:</a:t>
            </a:r>
          </a:p>
          <a:p>
            <a:pPr lvl="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</a:pPr>
            <a:endParaRPr lang="en-US" sz="2800" dirty="0">
              <a:latin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</a:pPr>
            <a:r>
              <a:rPr lang="en-US" sz="2800" dirty="0" err="1">
                <a:latin typeface="Calibri"/>
                <a:sym typeface="Calibri"/>
              </a:rPr>
              <a:t>Pubmed</a:t>
            </a:r>
            <a:r>
              <a:rPr lang="en-US" sz="2800" dirty="0">
                <a:latin typeface="Calibri"/>
                <a:sym typeface="Calibri"/>
              </a:rPr>
              <a:t> (</a:t>
            </a:r>
            <a:r>
              <a:rPr lang="en-US" sz="2800" dirty="0" err="1">
                <a:latin typeface="Calibri"/>
                <a:sym typeface="Calibri"/>
              </a:rPr>
              <a:t>eLibrary</a:t>
            </a:r>
            <a:r>
              <a:rPr lang="en-US" sz="2800" dirty="0">
                <a:latin typeface="Calibri"/>
                <a:sym typeface="Calibri"/>
              </a:rPr>
              <a:t>)</a:t>
            </a:r>
          </a:p>
          <a:p>
            <a:pPr lvl="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</a:pPr>
            <a:r>
              <a:rPr lang="en-US" sz="2800" err="1">
                <a:latin typeface="Calibri"/>
                <a:sym typeface="Calibri"/>
              </a:rPr>
              <a:t>Embase</a:t>
            </a:r>
            <a:r>
              <a:rPr lang="en-US" sz="2800">
                <a:latin typeface="Calibri"/>
                <a:sym typeface="Calibri"/>
              </a:rPr>
              <a:t> </a:t>
            </a:r>
            <a:endParaRPr lang="en-US" sz="2800" dirty="0">
              <a:latin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</a:pPr>
            <a:r>
              <a:rPr lang="en-US" sz="2800" err="1">
                <a:latin typeface="Calibri"/>
                <a:sym typeface="Calibri"/>
              </a:rPr>
              <a:t>Cinahl</a:t>
            </a:r>
            <a:r>
              <a:rPr lang="en-US" sz="2800">
                <a:latin typeface="Calibri"/>
                <a:sym typeface="Calibri"/>
              </a:rPr>
              <a:t> </a:t>
            </a:r>
            <a:endParaRPr lang="en-US" sz="2800" dirty="0">
              <a:latin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</a:pPr>
            <a:r>
              <a:rPr lang="en-US" sz="2800">
                <a:latin typeface="Calibri"/>
                <a:sym typeface="Calibri"/>
              </a:rPr>
              <a:t>Trip </a:t>
            </a:r>
            <a:endParaRPr lang="en-US" sz="2800" dirty="0">
              <a:latin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</a:pPr>
            <a:r>
              <a:rPr lang="en-US" sz="2800">
                <a:latin typeface="Calibri"/>
                <a:sym typeface="Calibri"/>
              </a:rPr>
              <a:t>E-library </a:t>
            </a:r>
            <a:endParaRPr lang="en-US" sz="2800" dirty="0">
              <a:latin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ts val="2400"/>
            </a:pPr>
            <a:r>
              <a:rPr lang="en-US" sz="2800" dirty="0">
                <a:latin typeface="Calibri"/>
                <a:sym typeface="Calibri"/>
              </a:rPr>
              <a:t>Research </a:t>
            </a:r>
            <a:r>
              <a:rPr lang="en-US" sz="2800">
                <a:latin typeface="Calibri"/>
                <a:sym typeface="Calibri"/>
              </a:rPr>
              <a:t>Librarian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18914" y="2470245"/>
            <a:ext cx="563652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ru-RU" sz="1800" dirty="0" smtClean="0">
                <a:hlinkClick r:id="rId2"/>
              </a:rPr>
              <a:t>Сайт проекта: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://proinca-nursing.kz</a:t>
            </a:r>
            <a:r>
              <a:rPr lang="en-US" sz="1800" dirty="0" smtClean="0">
                <a:hlinkClick r:id="rId2"/>
              </a:rPr>
              <a:t>/</a:t>
            </a:r>
          </a:p>
          <a:p>
            <a:endParaRPr lang="en-US" sz="1800" dirty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://www.facebook.com/proincanursing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twitter.com/ProInCa_Nursing</a:t>
            </a:r>
            <a:endParaRPr lang="en-US" sz="1800" dirty="0" smtClean="0"/>
          </a:p>
          <a:p>
            <a:endParaRPr lang="en-US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0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054100" y="1028700"/>
            <a:ext cx="10756900" cy="539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indent="0" algn="just">
              <a:spcBef>
                <a:spcPts val="0"/>
              </a:spcBef>
              <a:buNone/>
            </a:pPr>
            <a:endParaRPr lang="ru-RU" sz="2000" dirty="0" smtClean="0"/>
          </a:p>
          <a:p>
            <a:pPr marL="17780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000" dirty="0" smtClean="0"/>
              <a:t>Содействие </a:t>
            </a:r>
            <a:r>
              <a:rPr lang="ru-RU" sz="2000" dirty="0"/>
              <a:t>инновационному потенциалу высшего образования в области сестринского дела для реформирования </a:t>
            </a:r>
            <a:r>
              <a:rPr lang="ru-RU" sz="2000" dirty="0" smtClean="0"/>
              <a:t>здравоохранения </a:t>
            </a:r>
            <a:r>
              <a:rPr lang="ru-RU" sz="2400" dirty="0" smtClean="0"/>
              <a:t>(</a:t>
            </a:r>
            <a:r>
              <a:rPr lang="en-US" sz="2400" b="1" dirty="0" smtClean="0">
                <a:solidFill>
                  <a:srgbClr val="01588E"/>
                </a:solidFill>
              </a:rPr>
              <a:t>Pro</a:t>
            </a:r>
            <a:r>
              <a:rPr lang="en-US" sz="2000" dirty="0" smtClean="0"/>
              <a:t>moting </a:t>
            </a:r>
            <a:r>
              <a:rPr lang="en-US" sz="2000" dirty="0"/>
              <a:t>the </a:t>
            </a:r>
            <a:r>
              <a:rPr lang="en-US" sz="2400" b="1" dirty="0">
                <a:solidFill>
                  <a:srgbClr val="01588E"/>
                </a:solidFill>
              </a:rPr>
              <a:t>In</a:t>
            </a:r>
            <a:r>
              <a:rPr lang="en-US" sz="2000" dirty="0" smtClean="0"/>
              <a:t>novation</a:t>
            </a:r>
            <a:r>
              <a:rPr lang="ru-RU" sz="2000" dirty="0" smtClean="0"/>
              <a:t> </a:t>
            </a:r>
            <a:r>
              <a:rPr lang="en-US" sz="2400" b="1" dirty="0">
                <a:solidFill>
                  <a:srgbClr val="01588E"/>
                </a:solidFill>
              </a:rPr>
              <a:t>Ca</a:t>
            </a:r>
            <a:r>
              <a:rPr lang="en-US" sz="2000" dirty="0" smtClean="0"/>
              <a:t>pacity </a:t>
            </a:r>
            <a:r>
              <a:rPr lang="en-US" sz="2000" dirty="0"/>
              <a:t>of Higher Education </a:t>
            </a:r>
            <a:r>
              <a:rPr lang="en-US" sz="2000" dirty="0" smtClean="0"/>
              <a:t>in Nursing during Health Services’ Transition</a:t>
            </a:r>
            <a:r>
              <a:rPr lang="ru-RU" sz="2000" dirty="0" smtClean="0"/>
              <a:t>) – </a:t>
            </a:r>
            <a:r>
              <a:rPr lang="ru-RU" sz="2400" b="1" dirty="0" err="1" smtClean="0">
                <a:solidFill>
                  <a:srgbClr val="01588E"/>
                </a:solidFill>
              </a:rPr>
              <a:t>ProInCa</a:t>
            </a:r>
            <a:r>
              <a:rPr lang="ru-RU" sz="2400" b="1" dirty="0" smtClean="0">
                <a:solidFill>
                  <a:srgbClr val="01588E"/>
                </a:solidFill>
              </a:rPr>
              <a:t>:</a:t>
            </a:r>
          </a:p>
          <a:p>
            <a:pPr marL="520700" indent="-342900" algn="just">
              <a:lnSpc>
                <a:spcPct val="100000"/>
              </a:lnSpc>
              <a:spcBef>
                <a:spcPts val="2400"/>
              </a:spcBef>
            </a:pPr>
            <a:r>
              <a:rPr lang="ru-RU" sz="2000" dirty="0" smtClean="0"/>
              <a:t>Проект </a:t>
            </a:r>
            <a:r>
              <a:rPr lang="ru-RU" sz="2000" dirty="0" err="1" smtClean="0"/>
              <a:t>софинансируется</a:t>
            </a:r>
            <a:r>
              <a:rPr lang="ru-RU" sz="2000" dirty="0"/>
              <a:t> в рамках </a:t>
            </a:r>
            <a:r>
              <a:rPr lang="ru-RU" sz="2000" dirty="0" smtClean="0"/>
              <a:t>программы </a:t>
            </a:r>
            <a:r>
              <a:rPr lang="en-US" sz="2000" dirty="0" smtClean="0"/>
              <a:t>Erasmus</a:t>
            </a:r>
            <a:r>
              <a:rPr lang="ru-RU" sz="2000" dirty="0" smtClean="0"/>
              <a:t>+ «</a:t>
            </a:r>
            <a:r>
              <a:rPr lang="ru-RU" sz="2000" dirty="0"/>
              <a:t>Повышение </a:t>
            </a:r>
            <a:r>
              <a:rPr lang="ru-RU" sz="2000" dirty="0" smtClean="0"/>
              <a:t>потенциала высшего образования».</a:t>
            </a:r>
            <a:r>
              <a:rPr lang="en-US" sz="2000" dirty="0" smtClean="0"/>
              <a:t> </a:t>
            </a:r>
            <a:r>
              <a:rPr lang="ru-RU" sz="2000" dirty="0" smtClean="0"/>
              <a:t>Объем финансирования – </a:t>
            </a:r>
            <a:r>
              <a:rPr lang="fi-FI" sz="2000" b="0" i="0" u="none" strike="noStrike" cap="none" dirty="0" smtClean="0">
                <a:solidFill>
                  <a:schemeClr val="dk1"/>
                </a:solidFill>
                <a:sym typeface="Calibri"/>
              </a:rPr>
              <a:t>947 983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sym typeface="Calibri"/>
              </a:rPr>
              <a:t> Евро</a:t>
            </a:r>
            <a:r>
              <a:rPr lang="fi-FI" sz="2000" b="0" i="0" u="none" strike="noStrike" cap="none" dirty="0" smtClean="0">
                <a:solidFill>
                  <a:schemeClr val="dk1"/>
                </a:solidFill>
                <a:sym typeface="Calibri"/>
              </a:rPr>
              <a:t>.</a:t>
            </a:r>
            <a:endParaRPr lang="ru-RU" sz="2000" dirty="0"/>
          </a:p>
          <a:p>
            <a:pPr marL="520700" indent="-342900" algn="just">
              <a:lnSpc>
                <a:spcPct val="100000"/>
              </a:lnSpc>
              <a:spcBef>
                <a:spcPts val="2400"/>
              </a:spcBef>
            </a:pPr>
            <a:r>
              <a:rPr lang="ru-RU" sz="2000" dirty="0" smtClean="0"/>
              <a:t>Консорциум проекта состоит </a:t>
            </a:r>
            <a:r>
              <a:rPr lang="ru-RU" sz="2000" dirty="0"/>
              <a:t>из европейских и казахстанских </a:t>
            </a:r>
            <a:r>
              <a:rPr lang="ru-RU" sz="2000" dirty="0" smtClean="0"/>
              <a:t>ВУЗов </a:t>
            </a:r>
            <a:r>
              <a:rPr lang="ru-RU" sz="2000" dirty="0"/>
              <a:t>и </a:t>
            </a:r>
            <a:r>
              <a:rPr lang="ru-RU" sz="2000" dirty="0" smtClean="0"/>
              <a:t>ассоциированны</a:t>
            </a:r>
            <a:r>
              <a:rPr lang="ru-RU" sz="2000" dirty="0"/>
              <a:t>х</a:t>
            </a:r>
            <a:r>
              <a:rPr lang="ru-RU" sz="2000" dirty="0" smtClean="0"/>
              <a:t> партнеров, представляющих </a:t>
            </a:r>
            <a:r>
              <a:rPr lang="ru-RU" sz="2000" dirty="0"/>
              <a:t>различные </a:t>
            </a:r>
            <a:r>
              <a:rPr lang="ru-RU" sz="2000" dirty="0" smtClean="0"/>
              <a:t>заинтересованные стороны.</a:t>
            </a:r>
          </a:p>
          <a:p>
            <a:pPr marL="520700" indent="-342900" algn="just">
              <a:lnSpc>
                <a:spcPct val="100000"/>
              </a:lnSpc>
              <a:spcBef>
                <a:spcPts val="2400"/>
              </a:spcBef>
            </a:pPr>
            <a:r>
              <a:rPr lang="ru-RU" sz="2000" dirty="0" smtClean="0"/>
              <a:t>Координатором проекта является Университет прикладных наук JAMK (Финляндия).</a:t>
            </a:r>
            <a:endParaRPr lang="ru-RU" sz="2000" dirty="0"/>
          </a:p>
          <a:p>
            <a:pPr marL="520700" indent="-342900" algn="just">
              <a:lnSpc>
                <a:spcPct val="100000"/>
              </a:lnSpc>
              <a:spcBef>
                <a:spcPts val="2400"/>
              </a:spcBef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sym typeface="Calibri"/>
              </a:rPr>
              <a:t>Продолжительность проекта – 3 года</a:t>
            </a:r>
            <a:r>
              <a:rPr lang="fi-FI" sz="2000" b="0" i="0" u="none" strike="noStrike" cap="none" dirty="0" smtClean="0">
                <a:solidFill>
                  <a:schemeClr val="dk1"/>
                </a:solidFill>
                <a:sym typeface="Calibri"/>
              </a:rPr>
              <a:t>. </a:t>
            </a:r>
            <a:endParaRPr sz="2000" dirty="0"/>
          </a:p>
          <a:p>
            <a: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119"/>
          <p:cNvSpPr txBox="1">
            <a:spLocks/>
          </p:cNvSpPr>
          <p:nvPr/>
        </p:nvSpPr>
        <p:spPr>
          <a:xfrm>
            <a:off x="3600450" y="310177"/>
            <a:ext cx="6709410" cy="59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pPr algn="ctr"/>
            <a:r>
              <a:rPr lang="ru-RU" sz="3200" dirty="0" smtClean="0"/>
              <a:t>О проекте </a:t>
            </a:r>
            <a:r>
              <a:rPr lang="en-US" sz="3200" dirty="0" err="1" smtClean="0"/>
              <a:t>ProInCa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95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063225" y="845027"/>
            <a:ext cx="10801115" cy="601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kk-KZ" sz="2000" b="1" dirty="0">
                <a:solidFill>
                  <a:srgbClr val="01588E"/>
                </a:solidFill>
              </a:rPr>
              <a:t>Цель</a:t>
            </a:r>
            <a:r>
              <a:rPr lang="fi-FI" sz="2000" b="1" dirty="0">
                <a:solidFill>
                  <a:srgbClr val="01588E"/>
                </a:solidFill>
              </a:rPr>
              <a:t>:</a:t>
            </a:r>
            <a:endParaRPr lang="ru-RU" sz="2000" b="1" dirty="0">
              <a:solidFill>
                <a:srgbClr val="01588E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kk-KZ" sz="2000" b="0" i="0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sym typeface="Calibri"/>
              </a:rPr>
              <a:t>Развитие устойчивого инновационного потенциала медицинских университетов Казахстана для модернизации сестринского дела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kk-KZ" sz="2000" b="0" i="0" strike="noStrike" cap="none" dirty="0" smtClean="0">
              <a:solidFill>
                <a:schemeClr val="dk1"/>
              </a:solidFill>
              <a:latin typeface="Calibri" panose="020F0502020204030204" pitchFamily="34" charset="0"/>
              <a:sym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kk-KZ" sz="2000" b="1" dirty="0">
                <a:solidFill>
                  <a:srgbClr val="01588E"/>
                </a:solidFill>
              </a:rPr>
              <a:t>Задачи</a:t>
            </a:r>
            <a:r>
              <a:rPr lang="fi-FI" sz="2000" b="1" dirty="0">
                <a:solidFill>
                  <a:srgbClr val="01588E"/>
                </a:solidFill>
              </a:rPr>
              <a:t>:</a:t>
            </a:r>
            <a:endParaRPr sz="2000" b="1" dirty="0">
              <a:solidFill>
                <a:srgbClr val="01588E"/>
              </a:solidFill>
            </a:endParaRPr>
          </a:p>
          <a:p>
            <a:pPr marL="520700" marR="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kk-KZ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sym typeface="Calibri"/>
              </a:rPr>
              <a:t>Развитие механизмов для сотрудничества и обмена знаниями между академическим национальным и международным сообществом в области сестринского дела.</a:t>
            </a:r>
            <a:endParaRPr lang="en-US" sz="2000" b="0" i="0" u="none" strike="noStrike" cap="none" dirty="0" smtClean="0">
              <a:solidFill>
                <a:schemeClr val="dk1"/>
              </a:solidFill>
              <a:latin typeface="Calibri" panose="020F0502020204030204" pitchFamily="34" charset="0"/>
              <a:sym typeface="Calibri"/>
            </a:endParaRPr>
          </a:p>
          <a:p>
            <a:pPr marL="520700" lvl="0" indent="-342900" algn="just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kk-KZ" sz="2000" dirty="0" smtClean="0">
                <a:latin typeface="Calibri" panose="020F0502020204030204" pitchFamily="34" charset="0"/>
              </a:rPr>
              <a:t>Изучение лучших практик, основанных на доказательства</a:t>
            </a:r>
            <a:r>
              <a:rPr lang="ru-RU" sz="2000" dirty="0" smtClean="0">
                <a:latin typeface="Calibri" panose="020F0502020204030204" pitchFamily="34" charset="0"/>
              </a:rPr>
              <a:t>х</a:t>
            </a:r>
            <a:r>
              <a:rPr lang="kk-KZ" sz="2000" dirty="0" smtClean="0">
                <a:latin typeface="Calibri" panose="020F0502020204030204" pitchFamily="34" charset="0"/>
              </a:rPr>
              <a:t> в исследованиях, обучении и практике в области сестринского дела</a:t>
            </a:r>
            <a:r>
              <a:rPr lang="fi-FI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sym typeface="Calibri"/>
              </a:rPr>
              <a:t>.</a:t>
            </a:r>
            <a:endParaRPr sz="2000" dirty="0" smtClean="0">
              <a:latin typeface="Calibri" panose="020F0502020204030204" pitchFamily="34" charset="0"/>
            </a:endParaRPr>
          </a:p>
          <a:p>
            <a:pPr marL="520700" lvl="0" indent="-342900" algn="just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kk-KZ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sym typeface="Calibri"/>
              </a:rPr>
              <a:t>Укрепление роли ВУЗов в проведении исследований в области </a:t>
            </a:r>
            <a:r>
              <a:rPr lang="kk-KZ" sz="2000" dirty="0" smtClean="0">
                <a:latin typeface="Calibri" panose="020F0502020204030204" pitchFamily="34" charset="0"/>
              </a:rPr>
              <a:t>сестринского дела </a:t>
            </a:r>
            <a:r>
              <a:rPr lang="kk-KZ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sym typeface="Calibri"/>
              </a:rPr>
              <a:t>для повышения качества и безопасности системы здравоохранения</a:t>
            </a:r>
            <a:r>
              <a:rPr lang="fi-FI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sym typeface="Calibri"/>
              </a:rPr>
              <a:t>.</a:t>
            </a:r>
            <a:endParaRPr sz="2000" dirty="0">
              <a:latin typeface="Calibri" panose="020F0502020204030204" pitchFamily="34" charset="0"/>
            </a:endParaRPr>
          </a:p>
          <a:p>
            <a:pPr marL="520700" lvl="0" indent="-342900" algn="just">
              <a:lnSpc>
                <a:spcPct val="10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kk-KZ" sz="2000" dirty="0" smtClean="0">
                <a:latin typeface="Calibri" panose="020F0502020204030204" pitchFamily="34" charset="0"/>
              </a:rPr>
              <a:t>Продвижение </a:t>
            </a:r>
            <a:r>
              <a:rPr lang="kk-KZ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sym typeface="Calibri"/>
              </a:rPr>
              <a:t>потенциала и системы лидерства и менеджмента в области сестринского дела</a:t>
            </a:r>
            <a:r>
              <a:rPr lang="fi-FI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sym typeface="Calibri"/>
              </a:rPr>
              <a:t>.</a:t>
            </a:r>
            <a:endParaRPr sz="2000" dirty="0">
              <a:latin typeface="Calibri" panose="020F0502020204030204" pitchFamily="34" charset="0"/>
            </a:endParaRPr>
          </a:p>
        </p:txBody>
      </p:sp>
      <p:sp>
        <p:nvSpPr>
          <p:cNvPr id="21" name="Shape 119"/>
          <p:cNvSpPr txBox="1">
            <a:spLocks noGrp="1"/>
          </p:cNvSpPr>
          <p:nvPr>
            <p:ph type="title"/>
          </p:nvPr>
        </p:nvSpPr>
        <p:spPr>
          <a:xfrm>
            <a:off x="3600450" y="310177"/>
            <a:ext cx="6709410" cy="59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200" b="1" i="0" u="none" strike="noStrike" cap="none" dirty="0" smtClean="0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rPr>
              <a:t>Цель и задачи проекта </a:t>
            </a:r>
            <a:r>
              <a:rPr lang="fi-FI" sz="3200" dirty="0"/>
              <a:t>ProInCa</a:t>
            </a:r>
            <a:endParaRPr sz="3200" b="1" i="0" u="none" strike="noStrike" cap="none" dirty="0">
              <a:solidFill>
                <a:srgbClr val="0158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15281" y="1150053"/>
            <a:ext cx="4456819" cy="430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ru-RU" sz="1600" dirty="0" smtClean="0"/>
              <a:t>Университет </a:t>
            </a:r>
            <a:r>
              <a:rPr lang="ru-RU" sz="1600" dirty="0"/>
              <a:t>прикладных наук </a:t>
            </a:r>
            <a:r>
              <a:rPr lang="ru-RU" sz="1600" dirty="0" smtClean="0"/>
              <a:t>JAMK (Финляндия), координатор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 smtClean="0"/>
              <a:t>Медицинский Университет Астана (Казахстан)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 smtClean="0"/>
              <a:t>Факультет здравоохранения </a:t>
            </a:r>
            <a:r>
              <a:rPr lang="ru-RU" sz="1600" dirty="0" err="1" smtClean="0"/>
              <a:t>Angela</a:t>
            </a:r>
            <a:r>
              <a:rPr lang="ru-RU" sz="1600" dirty="0" smtClean="0"/>
              <a:t> </a:t>
            </a:r>
            <a:r>
              <a:rPr lang="ru-RU" sz="1600" dirty="0" err="1"/>
              <a:t>Boskin</a:t>
            </a:r>
            <a:r>
              <a:rPr lang="ru-RU" sz="1600" dirty="0"/>
              <a:t> (Словения) </a:t>
            </a:r>
            <a:endParaRPr lang="ru-RU" sz="1600" dirty="0" smtClean="0"/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 smtClean="0"/>
              <a:t>Карагандинский Государственный Медицинский Университет (Казахстан)</a:t>
            </a:r>
            <a:endParaRPr lang="ru-RU" sz="1600" dirty="0"/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 smtClean="0"/>
              <a:t>Университет </a:t>
            </a:r>
            <a:r>
              <a:rPr lang="ru-RU" sz="1600" dirty="0"/>
              <a:t>прикладных наук </a:t>
            </a:r>
            <a:r>
              <a:rPr lang="ru-RU" sz="1600" dirty="0" err="1"/>
              <a:t>Lahti</a:t>
            </a:r>
            <a:r>
              <a:rPr lang="ru-RU" sz="1600" dirty="0"/>
              <a:t> (</a:t>
            </a:r>
            <a:r>
              <a:rPr lang="ru-RU" sz="1600" dirty="0" smtClean="0"/>
              <a:t>Финляндия)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 smtClean="0"/>
              <a:t>Назарбаев </a:t>
            </a:r>
            <a:r>
              <a:rPr lang="ru-RU" sz="1600" dirty="0"/>
              <a:t>Университет (</a:t>
            </a:r>
            <a:r>
              <a:rPr lang="ru-RU" sz="1600" dirty="0" smtClean="0"/>
              <a:t>Казахстан)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 smtClean="0"/>
              <a:t>Государственный </a:t>
            </a:r>
            <a:r>
              <a:rPr lang="ru-RU" sz="1600" dirty="0"/>
              <a:t>медицинский университет города </a:t>
            </a:r>
            <a:r>
              <a:rPr lang="ru-RU" sz="1600" dirty="0" smtClean="0"/>
              <a:t>Семей </a:t>
            </a:r>
            <a:r>
              <a:rPr lang="ru-RU" sz="1600" dirty="0"/>
              <a:t>(</a:t>
            </a:r>
            <a:r>
              <a:rPr lang="ru-RU" sz="1600" dirty="0" smtClean="0"/>
              <a:t>Казахстан)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 smtClean="0"/>
              <a:t>Университет </a:t>
            </a:r>
            <a:r>
              <a:rPr lang="ru-RU" sz="1600" dirty="0"/>
              <a:t>прикладных наук </a:t>
            </a:r>
            <a:r>
              <a:rPr lang="ru-RU" sz="1600" dirty="0" err="1"/>
              <a:t>Hanze</a:t>
            </a:r>
            <a:r>
              <a:rPr lang="ru-RU" sz="1600" dirty="0"/>
              <a:t> (Нидерланды) </a:t>
            </a:r>
            <a:endParaRPr lang="ru-RU" sz="1600" dirty="0" smtClean="0"/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 smtClean="0"/>
              <a:t>Западно-Казахстанский </a:t>
            </a:r>
            <a:r>
              <a:rPr lang="ru-RU" sz="1600" dirty="0"/>
              <a:t>Государственный Медицинский Университет им. Марата Оспанова </a:t>
            </a:r>
            <a:r>
              <a:rPr lang="ru-RU" sz="1600" dirty="0" smtClean="0"/>
              <a:t>(Казахстан)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5549900" y="1150053"/>
            <a:ext cx="6311900" cy="518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/>
              <a:t>Республиканский Центр Развития Здравоохранения</a:t>
            </a:r>
            <a:r>
              <a:rPr lang="fi-FI" sz="1600" dirty="0"/>
              <a:t>,</a:t>
            </a:r>
            <a:r>
              <a:rPr lang="ru-RU" sz="1600" dirty="0"/>
              <a:t> Астана</a:t>
            </a:r>
            <a:endParaRPr sz="1600" dirty="0"/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/>
              <a:t>ОАО </a:t>
            </a:r>
            <a:r>
              <a:rPr lang="fi-FI" sz="1600" dirty="0" smtClean="0"/>
              <a:t>«</a:t>
            </a:r>
            <a:r>
              <a:rPr lang="ru-RU" sz="1600" dirty="0" smtClean="0"/>
              <a:t>Госпиталь </a:t>
            </a:r>
            <a:r>
              <a:rPr lang="ru-RU" sz="1600" dirty="0"/>
              <a:t>медицины и катастроф»</a:t>
            </a:r>
            <a:r>
              <a:rPr lang="fi-FI" sz="1600" dirty="0"/>
              <a:t>, </a:t>
            </a:r>
            <a:r>
              <a:rPr lang="ru-RU" sz="1600" dirty="0"/>
              <a:t>Астана</a:t>
            </a:r>
            <a:endParaRPr sz="1600" dirty="0"/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/>
              <a:t>«</a:t>
            </a:r>
            <a:r>
              <a:rPr lang="ru-RU" sz="1600" dirty="0" err="1"/>
              <a:t>Парыз</a:t>
            </a:r>
            <a:r>
              <a:rPr lang="ru-RU" sz="1600" dirty="0"/>
              <a:t>» Общественное объединение специалистов сестринского дела</a:t>
            </a:r>
            <a:r>
              <a:rPr lang="fi-FI" sz="1600" dirty="0"/>
              <a:t>,</a:t>
            </a:r>
            <a:r>
              <a:rPr lang="ru-RU" sz="1600" dirty="0"/>
              <a:t> Астана</a:t>
            </a:r>
            <a:endParaRPr sz="1600" dirty="0"/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/>
              <a:t>Поликлиника №</a:t>
            </a:r>
            <a:r>
              <a:rPr lang="fi-FI" sz="1600" dirty="0"/>
              <a:t> 1, </a:t>
            </a:r>
            <a:r>
              <a:rPr lang="ru-RU" sz="1600" dirty="0"/>
              <a:t>Караганда</a:t>
            </a:r>
            <a:endParaRPr sz="1600" dirty="0"/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/>
              <a:t>Экибастузский медицинский колледж</a:t>
            </a:r>
            <a:r>
              <a:rPr lang="fi-FI" sz="1600" dirty="0"/>
              <a:t>, </a:t>
            </a:r>
            <a:r>
              <a:rPr lang="ru-RU" sz="1600" dirty="0"/>
              <a:t>Экибастуз</a:t>
            </a:r>
            <a:endParaRPr sz="1600" dirty="0"/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 err="1"/>
              <a:t>Темиртауский</a:t>
            </a:r>
            <a:r>
              <a:rPr lang="ru-RU" sz="1600" dirty="0"/>
              <a:t> медицинский колледж</a:t>
            </a:r>
            <a:r>
              <a:rPr lang="fi-FI" sz="1600" dirty="0"/>
              <a:t>, </a:t>
            </a:r>
            <a:r>
              <a:rPr lang="ru-RU" sz="1600" dirty="0"/>
              <a:t>Темиртау</a:t>
            </a:r>
            <a:endParaRPr sz="1600" dirty="0"/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/>
              <a:t>Фонд исследований сестринского дела , </a:t>
            </a:r>
            <a:r>
              <a:rPr lang="ru-RU" sz="1600" dirty="0" err="1"/>
              <a:t>Хотус</a:t>
            </a:r>
            <a:r>
              <a:rPr lang="ru-RU" sz="1600" dirty="0"/>
              <a:t>, Хельсинки 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/>
              <a:t>Медицинское учреждение </a:t>
            </a:r>
            <a:r>
              <a:rPr lang="fi-FI" sz="1600" dirty="0"/>
              <a:t>UMCG, </a:t>
            </a:r>
            <a:r>
              <a:rPr lang="ru-RU" sz="1600" dirty="0" err="1"/>
              <a:t>Гронинген</a:t>
            </a:r>
            <a:r>
              <a:rPr lang="ru-RU" sz="1600" dirty="0"/>
              <a:t> </a:t>
            </a:r>
            <a:endParaRPr sz="1600" dirty="0"/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/>
              <a:t>Многопрофильный медицинский колледж «Туркестан»</a:t>
            </a:r>
            <a:r>
              <a:rPr lang="fi-FI" sz="1600" dirty="0"/>
              <a:t>, </a:t>
            </a:r>
            <a:r>
              <a:rPr lang="ru-RU" sz="1600" dirty="0"/>
              <a:t>Туркестан </a:t>
            </a:r>
            <a:endParaRPr sz="1600" dirty="0"/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/>
              <a:t>Высший медицинский колледж </a:t>
            </a:r>
            <a:r>
              <a:rPr lang="ru-RU" sz="1600" dirty="0" err="1"/>
              <a:t>акимата</a:t>
            </a:r>
            <a:r>
              <a:rPr lang="ru-RU" sz="1600" dirty="0"/>
              <a:t> г. Астана,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/>
              <a:t>ГКП на ПХВ «Больница скорой медицинской помощи»</a:t>
            </a:r>
            <a:r>
              <a:rPr lang="fi-FI" sz="1600" dirty="0"/>
              <a:t>, </a:t>
            </a:r>
            <a:r>
              <a:rPr lang="ru-RU" sz="1600" dirty="0" err="1"/>
              <a:t>Актобе</a:t>
            </a:r>
            <a:r>
              <a:rPr lang="ru-RU" sz="1600" dirty="0"/>
              <a:t> </a:t>
            </a:r>
            <a:endParaRPr sz="1600" dirty="0"/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/>
              <a:t>Западно-Казахстанский высший медицинский колледж,</a:t>
            </a:r>
            <a:r>
              <a:rPr lang="fi-FI" sz="1600" dirty="0"/>
              <a:t> </a:t>
            </a:r>
            <a:r>
              <a:rPr lang="ru-RU" sz="1600" dirty="0"/>
              <a:t>Уральск</a:t>
            </a:r>
            <a:endParaRPr sz="1600" dirty="0"/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446088" algn="l"/>
                <a:tab pos="720725" algn="l"/>
              </a:tabLst>
            </a:pPr>
            <a:r>
              <a:rPr lang="ru-RU" sz="1600" dirty="0"/>
              <a:t>Государственная муниципальная больница № </a:t>
            </a:r>
            <a:r>
              <a:rPr lang="fi-FI" sz="1600" dirty="0"/>
              <a:t>2, </a:t>
            </a:r>
            <a:r>
              <a:rPr lang="ru-RU" sz="1600" dirty="0"/>
              <a:t>Семей</a:t>
            </a: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600450" y="310177"/>
            <a:ext cx="6709410" cy="59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Pts val="4400"/>
              <a:buFont typeface="Calibri"/>
              <a:buNone/>
            </a:pPr>
            <a:r>
              <a:rPr lang="ru-RU" sz="3200" b="1" i="0" u="none" strike="noStrike" cap="none" dirty="0" smtClean="0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rPr>
              <a:t>Консорциум проекта </a:t>
            </a:r>
            <a:r>
              <a:rPr lang="fi-FI" sz="3200" b="1" i="0" u="none" strike="noStrike" cap="none" dirty="0" smtClean="0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rPr>
              <a:t>ProInCa</a:t>
            </a:r>
            <a:endParaRPr sz="3200" b="1" i="0" u="none" strike="noStrike" cap="none" dirty="0">
              <a:solidFill>
                <a:srgbClr val="0158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937260" y="893820"/>
            <a:ext cx="44348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Pts val="2400"/>
              <a:buFont typeface="Calibri"/>
              <a:buNone/>
            </a:pPr>
            <a:r>
              <a:rPr lang="kk-KZ" sz="2400" b="1" dirty="0" smtClean="0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rPr>
              <a:t>ВУЗы-партнеры</a:t>
            </a:r>
            <a:endParaRPr sz="2400" b="1" i="0" u="none" strike="noStrike" cap="none" dirty="0">
              <a:solidFill>
                <a:srgbClr val="0158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5549900" y="891174"/>
            <a:ext cx="63119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Pts val="2400"/>
              <a:buFont typeface="Calibri"/>
              <a:buNone/>
            </a:pPr>
            <a:r>
              <a:rPr lang="kk-KZ" sz="2400" b="1" i="0" u="none" strike="noStrike" cap="none" dirty="0" smtClean="0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rPr>
              <a:t>Асоциированные партнеры</a:t>
            </a:r>
            <a:endParaRPr sz="2400" b="1" i="0" u="none" strike="noStrike" cap="none" dirty="0">
              <a:solidFill>
                <a:srgbClr val="0158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9"/>
          <p:cNvSpPr txBox="1">
            <a:spLocks noGrp="1"/>
          </p:cNvSpPr>
          <p:nvPr>
            <p:ph type="title"/>
          </p:nvPr>
        </p:nvSpPr>
        <p:spPr>
          <a:xfrm>
            <a:off x="3600450" y="310177"/>
            <a:ext cx="6709410" cy="59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3200" dirty="0" smtClean="0"/>
              <a:t>Структура </a:t>
            </a:r>
            <a:r>
              <a:rPr lang="ru-RU" sz="3200" dirty="0"/>
              <a:t>проекта </a:t>
            </a:r>
            <a:r>
              <a:rPr lang="en-US" sz="3200" dirty="0" err="1" smtClean="0"/>
              <a:t>ProInCa</a:t>
            </a:r>
            <a:endParaRPr sz="3200" b="1" i="0" u="none" strike="noStrike" cap="none" dirty="0">
              <a:solidFill>
                <a:srgbClr val="0158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358900" y="1198976"/>
            <a:ext cx="10223500" cy="5313712"/>
            <a:chOff x="1358900" y="1198976"/>
            <a:chExt cx="10223500" cy="53137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900" y="1198976"/>
              <a:ext cx="10223500" cy="531371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28750" y="1535958"/>
              <a:ext cx="2273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n-lt"/>
                </a:rPr>
                <a:t>РП 1. Подготовка</a:t>
              </a:r>
              <a:endParaRPr lang="ru-RU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28750" y="2559427"/>
              <a:ext cx="2273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n-lt"/>
                </a:rPr>
                <a:t>РП 2. Развитие</a:t>
              </a:r>
              <a:endParaRPr lang="ru-RU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8750" y="3647893"/>
              <a:ext cx="2273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n-lt"/>
                </a:rPr>
                <a:t>РП 3. Качество</a:t>
              </a:r>
              <a:endParaRPr lang="ru-RU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8750" y="4671362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n-lt"/>
                </a:rPr>
                <a:t>РП 4. Распространение</a:t>
              </a:r>
              <a:endParaRPr lang="ru-RU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28750" y="5694831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n-lt"/>
                </a:rPr>
                <a:t>РП 5. Менеджмент проекта и коммуникации</a:t>
              </a:r>
              <a:endParaRPr lang="ru-RU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0" y="3486496"/>
              <a:ext cx="1993900" cy="73866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ru-RU" b="1" dirty="0" smtClean="0"/>
                <a:t>РП 2.1. Центр совершенствования сестринского дела</a:t>
              </a:r>
              <a:endParaRPr lang="ru-RU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5800" y="3163334"/>
              <a:ext cx="1917700" cy="138499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ru-RU" b="1" dirty="0" smtClean="0"/>
                <a:t>РП 2.2</a:t>
              </a:r>
              <a:r>
                <a:rPr lang="ru-RU" b="1" dirty="0"/>
                <a:t>. Эффективность и </a:t>
              </a:r>
              <a:r>
                <a:rPr lang="ru-RU" b="1" dirty="0" smtClean="0"/>
                <a:t>качество через доказательную сестринскую практику</a:t>
              </a:r>
              <a:endParaRPr lang="ru-RU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81900" y="3271053"/>
              <a:ext cx="2019300" cy="116955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ru-RU" b="1" dirty="0" smtClean="0"/>
                <a:t>РП 2.3. </a:t>
              </a:r>
              <a:r>
                <a:rPr lang="ru-RU" b="1" dirty="0"/>
                <a:t>Создание исследовательских программ ВУЗов и </a:t>
              </a:r>
              <a:r>
                <a:rPr lang="ru-RU" b="1" dirty="0" err="1"/>
                <a:t>нетворкинга</a:t>
              </a:r>
              <a:r>
                <a:rPr lang="ru-RU" b="1" dirty="0"/>
                <a:t> в сестринском деле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01200" y="3378776"/>
              <a:ext cx="1803400" cy="95410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ru-RU" b="1" dirty="0" smtClean="0"/>
                <a:t>РП 2.4. </a:t>
              </a:r>
              <a:r>
                <a:rPr lang="ru-RU" b="1" dirty="0"/>
                <a:t>Модернизация лидерства в сестринском деле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22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9"/>
          <p:cNvSpPr txBox="1">
            <a:spLocks noGrp="1"/>
          </p:cNvSpPr>
          <p:nvPr>
            <p:ph type="title"/>
          </p:nvPr>
        </p:nvSpPr>
        <p:spPr>
          <a:xfrm>
            <a:off x="3600450" y="310177"/>
            <a:ext cx="6709410" cy="59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600" dirty="0" err="1"/>
              <a:t>Kick-off</a:t>
            </a:r>
            <a:r>
              <a:rPr lang="ru-RU" sz="2600" dirty="0"/>
              <a:t> встреча в г. </a:t>
            </a:r>
            <a:r>
              <a:rPr lang="ru-RU" sz="2600" dirty="0" smtClean="0"/>
              <a:t>Астана, Казахстан</a:t>
            </a:r>
            <a:endParaRPr sz="2600" b="1" i="0" u="none" strike="noStrike" cap="none" dirty="0">
              <a:solidFill>
                <a:srgbClr val="01588E"/>
              </a:solidFill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73" y="1692675"/>
            <a:ext cx="4800001" cy="27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62173" y="4774663"/>
            <a:ext cx="1001395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7-9 декабря 2017 года в Астане на базе Назарбаев </a:t>
            </a:r>
            <a:r>
              <a:rPr lang="kk-K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Университета состоялась</a:t>
            </a:r>
          </a:p>
          <a:p>
            <a:pPr algn="ctr"/>
            <a:r>
              <a:rPr lang="kk-K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первая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Kick-off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встреча </a:t>
            </a:r>
            <a:r>
              <a:rPr lang="kk-K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участников и ассоциированных партнеров проекта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kk-KZ" sz="6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Основная </a:t>
            </a:r>
            <a:r>
              <a:rPr lang="kk-K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</a:t>
            </a:r>
            <a:r>
              <a:rPr lang="kk-K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встречи </a:t>
            </a:r>
            <a:r>
              <a:rPr lang="kk-K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k-K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налаживание сотрудничества</a:t>
            </a:r>
          </a:p>
          <a:p>
            <a:pPr algn="ctr"/>
            <a:r>
              <a:rPr lang="kk-K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определение конкретных шагов </a:t>
            </a:r>
            <a:r>
              <a:rPr lang="kk-K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дальнейшей </a:t>
            </a:r>
            <a:r>
              <a:rPr lang="kk-K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76124" y="1692675"/>
            <a:ext cx="4800000" cy="27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6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9"/>
          <p:cNvSpPr txBox="1">
            <a:spLocks noGrp="1"/>
          </p:cNvSpPr>
          <p:nvPr>
            <p:ph type="title"/>
          </p:nvPr>
        </p:nvSpPr>
        <p:spPr>
          <a:xfrm>
            <a:off x="3600450" y="304801"/>
            <a:ext cx="6709410" cy="62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800" dirty="0" smtClean="0"/>
              <a:t>РП 2.1. Центр совершенствования сестринского дела</a:t>
            </a:r>
            <a:endParaRPr sz="2800" b="1" i="0" u="none" strike="noStrike" cap="none" dirty="0">
              <a:solidFill>
                <a:srgbClr val="01588E"/>
              </a:solidFill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500" y="1256268"/>
            <a:ext cx="107061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1200"/>
              </a:spcBef>
            </a:pPr>
            <a:r>
              <a:rPr lang="ru-RU" sz="19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9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Структуры, аккумулирующей, разрабатывающей и распространяющей лучший международный и отечественный опыт, основанный на доказательствах,  в области сестринского образования, науки и практики</a:t>
            </a:r>
          </a:p>
          <a:p>
            <a:pPr marL="342900" indent="-342900" algn="just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механизмов сотрудничества и обмена знаниями между академическими сообществами сестринского дела в РК и международными сообществами медсестер (университеты и другие институты), а также обществом.</a:t>
            </a:r>
          </a:p>
          <a:p>
            <a:pPr marL="342900" indent="-342900" algn="just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электронной платформы, </a:t>
            </a: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национальных </a:t>
            </a: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международных </a:t>
            </a: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сетей</a:t>
            </a: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 smtClean="0"/>
          </a:p>
          <a:p>
            <a:pPr marL="342900" indent="-342900" algn="just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кооперации между партнерами по цепи «исследование-образование-практика</a:t>
            </a: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инфраструктуры для повышения потенциала и качества исследований </a:t>
            </a: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сестринском деле</a:t>
            </a:r>
          </a:p>
          <a:p>
            <a:pPr marL="342900" indent="-342900" algn="just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основ для передачи результатов исследований в образовательный процесс и  </a:t>
            </a:r>
            <a:r>
              <a:rPr lang="ru-RU" sz="1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практику</a:t>
            </a:r>
            <a:endParaRPr lang="ru-RU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1200"/>
              </a:spcBef>
            </a:pPr>
            <a:r>
              <a:rPr lang="ru-RU" sz="1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реализации целей РП 2.1., проведен </a:t>
            </a:r>
            <a:r>
              <a:rPr lang="ru-RU" sz="1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литературный обзор, изучены лучшие мировые практики «Center </a:t>
            </a:r>
            <a:r>
              <a:rPr lang="ru-RU" sz="19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Excellence </a:t>
            </a:r>
            <a:r>
              <a:rPr lang="ru-RU" sz="19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r>
              <a:rPr lang="ru-RU" sz="1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проведен </a:t>
            </a:r>
            <a:r>
              <a:rPr lang="ru-RU" sz="1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активности НПО в области сестринского </a:t>
            </a:r>
            <a:r>
              <a:rPr lang="ru-RU" sz="1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дела. Определены </a:t>
            </a:r>
            <a:r>
              <a:rPr lang="ru-RU" sz="1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миссия, цели и задачи </a:t>
            </a:r>
            <a:r>
              <a:rPr lang="ru-RU" sz="1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sz="1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совершенствования </a:t>
            </a:r>
            <a:r>
              <a:rPr lang="ru-RU" sz="1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сестринского дела в </a:t>
            </a:r>
            <a:r>
              <a:rPr lang="ru-RU" sz="1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РК. Обсужден дизайн будущей </a:t>
            </a:r>
            <a:r>
              <a:rPr lang="ru-RU" sz="1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е-платформы </a:t>
            </a:r>
            <a:r>
              <a:rPr lang="ru-RU" sz="1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казахстанского </a:t>
            </a:r>
            <a:r>
              <a:rPr lang="ru-RU" sz="1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Центра.</a:t>
            </a:r>
            <a:endParaRPr lang="ru-RU" sz="19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8992" y="904288"/>
            <a:ext cx="10682478" cy="5765029"/>
          </a:xfrm>
        </p:spPr>
        <p:txBody>
          <a:bodyPr/>
          <a:lstStyle/>
          <a:p>
            <a:pPr marL="50800" indent="0" algn="just">
              <a:buNone/>
            </a:pPr>
            <a:r>
              <a:rPr lang="ru-RU" sz="1800" dirty="0"/>
              <a:t>В соответствии с наилучшей международной практикой будет создан </a:t>
            </a:r>
            <a:r>
              <a:rPr lang="ru-RU" sz="1800" b="1" dirty="0">
                <a:solidFill>
                  <a:srgbClr val="01588E"/>
                </a:solidFill>
              </a:rPr>
              <a:t>Центр совершенствования сестринского дела (</a:t>
            </a:r>
            <a:r>
              <a:rPr lang="en-US" sz="1800" b="1" dirty="0">
                <a:solidFill>
                  <a:srgbClr val="01588E"/>
                </a:solidFill>
              </a:rPr>
              <a:t>Center for Nursing Excellence (CNE)</a:t>
            </a:r>
            <a:r>
              <a:rPr lang="ru-RU" sz="1800" b="1" dirty="0">
                <a:solidFill>
                  <a:srgbClr val="01588E"/>
                </a:solidFill>
              </a:rPr>
              <a:t>).</a:t>
            </a:r>
          </a:p>
          <a:p>
            <a:pPr marL="50800" indent="0" algn="just">
              <a:buNone/>
            </a:pPr>
            <a:endParaRPr lang="ru-RU" sz="1800" b="1" dirty="0">
              <a:solidFill>
                <a:srgbClr val="01588E"/>
              </a:solidFill>
            </a:endParaRPr>
          </a:p>
          <a:p>
            <a:pPr marL="50800" indent="0" algn="just">
              <a:buNone/>
            </a:pPr>
            <a:endParaRPr lang="ru-RU" sz="1800" dirty="0"/>
          </a:p>
          <a:p>
            <a:pPr marL="50800" indent="0" algn="just">
              <a:buNone/>
            </a:pPr>
            <a:endParaRPr lang="ru-RU" sz="1800" dirty="0" smtClean="0"/>
          </a:p>
          <a:p>
            <a:pPr marL="50800" indent="0" algn="just">
              <a:buNone/>
            </a:pPr>
            <a:endParaRPr lang="ru-RU" sz="1800" dirty="0"/>
          </a:p>
          <a:p>
            <a:pPr marL="50800" indent="0" algn="just">
              <a:buNone/>
            </a:pPr>
            <a:endParaRPr lang="ru-RU" sz="16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39" y="4282637"/>
            <a:ext cx="2904621" cy="2575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83613" y="5381635"/>
            <a:ext cx="7878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Миссия </a:t>
            </a:r>
            <a:r>
              <a:rPr lang="en-US" b="1" dirty="0"/>
              <a:t>CNE</a:t>
            </a:r>
            <a:r>
              <a:rPr lang="ru-RU" b="1" dirty="0"/>
              <a:t> </a:t>
            </a:r>
            <a:r>
              <a:rPr lang="ru-RU" dirty="0"/>
              <a:t>заключается в создании условий для практики, исследований, образования и лидерства в сестринском деле, которые способствуют достижению высокого уровня профессионализма специалистов сестринского дела.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83613" y="4495205"/>
            <a:ext cx="7878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Создание Центра, который будет объединять практику, исследования и образование в </a:t>
            </a:r>
            <a:r>
              <a:rPr lang="ru-RU" dirty="0" smtClean="0"/>
              <a:t>области </a:t>
            </a:r>
            <a:r>
              <a:rPr lang="ru-RU" dirty="0"/>
              <a:t>сестринского дела,  является инновационным для Казахстана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12898169"/>
              </p:ext>
            </p:extLst>
          </p:nvPr>
        </p:nvGraphicFramePr>
        <p:xfrm>
          <a:off x="1306829" y="1233893"/>
          <a:ext cx="10554970" cy="326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Shape 119"/>
          <p:cNvSpPr txBox="1">
            <a:spLocks/>
          </p:cNvSpPr>
          <p:nvPr/>
        </p:nvSpPr>
        <p:spPr>
          <a:xfrm>
            <a:off x="2546350" y="106977"/>
            <a:ext cx="8782050" cy="59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158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pPr algn="ctr"/>
            <a:r>
              <a:rPr lang="ru-RU" sz="2400" dirty="0"/>
              <a:t>Центр </a:t>
            </a:r>
            <a:r>
              <a:rPr lang="ru-RU" sz="2400" dirty="0" smtClean="0"/>
              <a:t>совершенствования</a:t>
            </a:r>
          </a:p>
          <a:p>
            <a:pPr algn="ctr"/>
            <a:r>
              <a:rPr lang="ru-RU" sz="2400" dirty="0" smtClean="0"/>
              <a:t>сестринского </a:t>
            </a:r>
            <a:r>
              <a:rPr lang="ru-RU" sz="2400" dirty="0"/>
              <a:t>дела</a:t>
            </a:r>
          </a:p>
        </p:txBody>
      </p:sp>
    </p:spTree>
    <p:extLst>
      <p:ext uri="{BB962C8B-B14F-4D97-AF65-F5344CB8AC3E}">
        <p14:creationId xmlns:p14="http://schemas.microsoft.com/office/powerpoint/2010/main" val="389782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9"/>
          <p:cNvSpPr txBox="1">
            <a:spLocks noGrp="1"/>
          </p:cNvSpPr>
          <p:nvPr>
            <p:ph type="title"/>
          </p:nvPr>
        </p:nvSpPr>
        <p:spPr>
          <a:xfrm>
            <a:off x="3600450" y="310177"/>
            <a:ext cx="6709410" cy="59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600" dirty="0" smtClean="0"/>
              <a:t>Мастер-класс в г</a:t>
            </a:r>
            <a:r>
              <a:rPr lang="ru-RU" sz="2600" dirty="0"/>
              <a:t>. </a:t>
            </a:r>
            <a:r>
              <a:rPr lang="ru-RU" sz="2600" dirty="0" err="1" smtClean="0"/>
              <a:t>Гронинген</a:t>
            </a:r>
            <a:r>
              <a:rPr lang="ru-RU" sz="2600" dirty="0" smtClean="0"/>
              <a:t>, Нидерланды</a:t>
            </a:r>
            <a:endParaRPr sz="2600" b="1" i="0" u="none" strike="noStrike" cap="none" dirty="0">
              <a:solidFill>
                <a:srgbClr val="01588E"/>
              </a:solidFill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8673" y="4749263"/>
            <a:ext cx="1001395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16 по 20 апреля 2018 </a:t>
            </a:r>
            <a:r>
              <a:rPr lang="kk-K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 в </a:t>
            </a:r>
            <a:r>
              <a:rPr lang="kk-K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Гронингене </a:t>
            </a:r>
            <a:r>
              <a:rPr lang="kk-K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базе </a:t>
            </a:r>
            <a:r>
              <a:rPr lang="kk-K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Университета </a:t>
            </a:r>
            <a:r>
              <a:rPr lang="kk-K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прикладных наук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Hanze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kk-KZ" sz="20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мастер-класс по созданию Центра совершенствования сестринского дела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6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Основная </a:t>
            </a:r>
            <a:r>
              <a:rPr lang="kk-K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</a:t>
            </a:r>
            <a:r>
              <a:rPr lang="kk-K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мастер-класса –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ознакомление с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передовыми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практиками</a:t>
            </a:r>
          </a:p>
          <a:p>
            <a:pPr algn="ctr"/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сестринском деле для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дальнейшего проектирования и развития Центра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совершенствования сестринского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дела в Казахстане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1157519"/>
            <a:ext cx="4451350" cy="3338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1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1434</Words>
  <Application>Microsoft Office PowerPoint</Application>
  <PresentationFormat>Широкоэкранный</PresentationFormat>
  <Paragraphs>198</Paragraphs>
  <Slides>19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Office-teema</vt:lpstr>
      <vt:lpstr>Acrobat Document</vt:lpstr>
      <vt:lpstr>Содействие инновационному потенциалу высшего образования в области сестринского дела для реформирования здравоохранения – ProInCa </vt:lpstr>
      <vt:lpstr>Презентация PowerPoint</vt:lpstr>
      <vt:lpstr>Цель и задачи проекта ProInCa</vt:lpstr>
      <vt:lpstr>Консорциум проекта ProInCa</vt:lpstr>
      <vt:lpstr>Структура проекта ProInCa</vt:lpstr>
      <vt:lpstr>Kick-off встреча в г. Астана, Казахстан</vt:lpstr>
      <vt:lpstr>РП 2.1. Центр совершенствования сестринского дела</vt:lpstr>
      <vt:lpstr>Презентация PowerPoint</vt:lpstr>
      <vt:lpstr>Мастер-класс в г. Гронинген, Нидерланды</vt:lpstr>
      <vt:lpstr>WP 2.1 Examples of good practices</vt:lpstr>
      <vt:lpstr>РП 2.2. Эффективность и качество через доказательную сестринскую практику</vt:lpstr>
      <vt:lpstr>РП 2.3. Создание исследовательских программ ВУЗов и нетворкинга в сестринском деле</vt:lpstr>
      <vt:lpstr>РП 2.4. Модернизация лидерства в сестринском деле</vt:lpstr>
      <vt:lpstr>WP4 Диссеминация</vt:lpstr>
      <vt:lpstr>Распространение результатов</vt:lpstr>
      <vt:lpstr>Презентация PowerPoint</vt:lpstr>
      <vt:lpstr>Презентация PowerPoint</vt:lpstr>
      <vt:lpstr>Благодарю за внимание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CBHE 585811 ProInCa</dc:title>
  <dc:creator>Hassinen Merja</dc:creator>
  <cp:lastModifiedBy>UMC</cp:lastModifiedBy>
  <cp:revision>181</cp:revision>
  <cp:lastPrinted>2018-06-21T07:50:34Z</cp:lastPrinted>
  <dcterms:modified xsi:type="dcterms:W3CDTF">2018-06-23T06:40:38Z</dcterms:modified>
</cp:coreProperties>
</file>